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0"/>
  </p:notesMasterIdLst>
  <p:sldIdLst>
    <p:sldId id="807" r:id="rId3"/>
    <p:sldId id="828" r:id="rId4"/>
    <p:sldId id="1090" r:id="rId5"/>
    <p:sldId id="1085" r:id="rId6"/>
    <p:sldId id="1110" r:id="rId7"/>
    <p:sldId id="1111" r:id="rId8"/>
    <p:sldId id="110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6A77"/>
    <a:srgbClr val="569A05"/>
    <a:srgbClr val="B4B7BC"/>
    <a:srgbClr val="4F8093"/>
    <a:srgbClr val="862C0D"/>
    <a:srgbClr val="C8E0AA"/>
    <a:srgbClr val="56616E"/>
    <a:srgbClr val="5EA5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62" d="100"/>
          <a:sy n="162" d="100"/>
        </p:scale>
        <p:origin x="16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725320688181431E-2"/>
          <c:y val="5.7124668741218319E-2"/>
          <c:w val="0.95127466480304301"/>
          <c:h val="0.88416639233053496"/>
        </c:manualLayout>
      </c:layout>
      <c:barChart>
        <c:barDir val="col"/>
        <c:grouping val="stacked"/>
        <c:varyColors val="0"/>
        <c:ser>
          <c:idx val="0"/>
          <c:order val="0"/>
          <c:tx>
            <c:strRef>
              <c:f>Sheet1!$B$1</c:f>
              <c:strCache>
                <c:ptCount val="1"/>
                <c:pt idx="0">
                  <c:v>Vote</c:v>
                </c:pt>
              </c:strCache>
            </c:strRef>
          </c:tx>
          <c:spPr>
            <a:solidFill>
              <a:srgbClr val="5992A9"/>
            </a:solidFill>
            <a:effectLst/>
            <a:scene3d>
              <a:camera prst="orthographicFront"/>
              <a:lightRig rig="threePt" dir="t"/>
            </a:scene3d>
            <a:sp3d/>
          </c:spPr>
          <c:invertIfNegative val="0"/>
          <c:dPt>
            <c:idx val="1"/>
            <c:invertIfNegative val="0"/>
            <c:bubble3D val="0"/>
            <c:spPr>
              <a:solidFill>
                <a:srgbClr val="F0A329"/>
              </a:solidFill>
              <a:effectLst/>
              <a:scene3d>
                <a:camera prst="orthographicFront"/>
                <a:lightRig rig="threePt" dir="t"/>
              </a:scene3d>
              <a:sp3d/>
            </c:spPr>
            <c:extLst>
              <c:ext xmlns:c16="http://schemas.microsoft.com/office/drawing/2014/chart" uri="{C3380CC4-5D6E-409C-BE32-E72D297353CC}">
                <c16:uniqueId val="{00000001-599E-4634-8566-A9DF1523A093}"/>
              </c:ext>
            </c:extLst>
          </c:dPt>
          <c:dPt>
            <c:idx val="2"/>
            <c:invertIfNegative val="0"/>
            <c:bubble3D val="0"/>
            <c:spPr>
              <a:solidFill>
                <a:srgbClr val="569A05"/>
              </a:solidFill>
              <a:effectLst/>
              <a:scene3d>
                <a:camera prst="orthographicFront"/>
                <a:lightRig rig="threePt" dir="t"/>
              </a:scene3d>
              <a:sp3d/>
            </c:spPr>
            <c:extLst>
              <c:ext xmlns:c16="http://schemas.microsoft.com/office/drawing/2014/chart" uri="{C3380CC4-5D6E-409C-BE32-E72D297353CC}">
                <c16:uniqueId val="{00000003-599E-4634-8566-A9DF1523A093}"/>
              </c:ext>
            </c:extLst>
          </c:dPt>
          <c:dPt>
            <c:idx val="3"/>
            <c:invertIfNegative val="0"/>
            <c:bubble3D val="0"/>
            <c:spPr>
              <a:solidFill>
                <a:srgbClr val="862C0D"/>
              </a:solidFill>
              <a:effectLst/>
              <a:scene3d>
                <a:camera prst="orthographicFront"/>
                <a:lightRig rig="threePt" dir="t"/>
              </a:scene3d>
              <a:sp3d/>
            </c:spPr>
            <c:extLst>
              <c:ext xmlns:c16="http://schemas.microsoft.com/office/drawing/2014/chart" uri="{C3380CC4-5D6E-409C-BE32-E72D297353CC}">
                <c16:uniqueId val="{00000005-599E-4634-8566-A9DF1523A093}"/>
              </c:ext>
            </c:extLst>
          </c:dPt>
          <c:dPt>
            <c:idx val="4"/>
            <c:invertIfNegative val="0"/>
            <c:bubble3D val="0"/>
            <c:spPr>
              <a:solidFill>
                <a:srgbClr val="90949C"/>
              </a:solidFill>
              <a:effectLst/>
              <a:scene3d>
                <a:camera prst="orthographicFront"/>
                <a:lightRig rig="threePt" dir="t"/>
              </a:scene3d>
              <a:sp3d/>
            </c:spPr>
            <c:extLst>
              <c:ext xmlns:c16="http://schemas.microsoft.com/office/drawing/2014/chart" uri="{C3380CC4-5D6E-409C-BE32-E72D297353CC}">
                <c16:uniqueId val="{00000007-599E-4634-8566-A9DF1523A093}"/>
              </c:ext>
            </c:extLst>
          </c:dPt>
          <c:dPt>
            <c:idx val="5"/>
            <c:invertIfNegative val="0"/>
            <c:bubble3D val="0"/>
            <c:spPr>
              <a:solidFill>
                <a:srgbClr val="5E6A77"/>
              </a:solidFill>
              <a:effectLst/>
              <a:scene3d>
                <a:camera prst="orthographicFront"/>
                <a:lightRig rig="threePt" dir="t"/>
              </a:scene3d>
              <a:sp3d/>
            </c:spPr>
            <c:extLst>
              <c:ext xmlns:c16="http://schemas.microsoft.com/office/drawing/2014/chart" uri="{C3380CC4-5D6E-409C-BE32-E72D297353CC}">
                <c16:uniqueId val="{00000009-599E-4634-8566-A9DF1523A093}"/>
              </c:ext>
            </c:extLst>
          </c:dPt>
          <c:dLbls>
            <c:dLbl>
              <c:idx val="2"/>
              <c:layout>
                <c:manualLayout>
                  <c:x val="-1.6457842135859876E-3"/>
                  <c:y val="-2.1309289742916003E-3"/>
                </c:manualLayout>
              </c:layout>
              <c:spPr/>
              <c:txPr>
                <a:bodyPr/>
                <a:lstStyle/>
                <a:p>
                  <a:pPr>
                    <a:defRPr sz="2400" b="1">
                      <a:solidFill>
                        <a:srgbClr val="FFFFFF"/>
                      </a:solidFill>
                      <a:latin typeface="Corbel" panose="020B0503020204020204" pitchFamily="34" charset="0"/>
                      <a:cs typeface="Times New Roman" pitchFamily="18" charset="0"/>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99E-4634-8566-A9DF1523A093}"/>
                </c:ext>
              </c:extLst>
            </c:dLbl>
            <c:dLbl>
              <c:idx val="3"/>
              <c:spPr/>
              <c:txPr>
                <a:bodyPr/>
                <a:lstStyle/>
                <a:p>
                  <a:pPr>
                    <a:defRPr sz="24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5-599E-4634-8566-A9DF1523A093}"/>
                </c:ext>
              </c:extLst>
            </c:dLbl>
            <c:dLbl>
              <c:idx val="5"/>
              <c:spPr/>
              <c:txPr>
                <a:bodyPr/>
                <a:lstStyle/>
                <a:p>
                  <a:pPr>
                    <a:defRPr sz="24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extLst>
                <c:ext xmlns:c16="http://schemas.microsoft.com/office/drawing/2014/chart" uri="{C3380CC4-5D6E-409C-BE32-E72D297353CC}">
                  <c16:uniqueId val="{00000009-599E-4634-8566-A9DF1523A093}"/>
                </c:ext>
              </c:extLst>
            </c:dLbl>
            <c:spPr>
              <a:noFill/>
              <a:ln>
                <a:noFill/>
              </a:ln>
              <a:effectLst/>
            </c:spPr>
            <c:txPr>
              <a:bodyPr/>
              <a:lstStyle/>
              <a:p>
                <a:pPr>
                  <a:defRPr sz="24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Sessions</c:v>
                </c:pt>
                <c:pt idx="1">
                  <c:v>Tuberville</c:v>
                </c:pt>
                <c:pt idx="2">
                  <c:v>Byrne</c:v>
                </c:pt>
                <c:pt idx="3">
                  <c:v>Moore</c:v>
                </c:pt>
                <c:pt idx="4">
                  <c:v>Other</c:v>
                </c:pt>
                <c:pt idx="5">
                  <c:v>Undecided</c:v>
                </c:pt>
              </c:strCache>
            </c:strRef>
          </c:cat>
          <c:val>
            <c:numRef>
              <c:f>Sheet1!$B$2:$B$7</c:f>
              <c:numCache>
                <c:formatCode>General</c:formatCode>
                <c:ptCount val="6"/>
                <c:pt idx="0">
                  <c:v>39</c:v>
                </c:pt>
                <c:pt idx="1">
                  <c:v>20</c:v>
                </c:pt>
                <c:pt idx="2">
                  <c:v>13</c:v>
                </c:pt>
                <c:pt idx="3">
                  <c:v>7</c:v>
                </c:pt>
                <c:pt idx="4">
                  <c:v>2</c:v>
                </c:pt>
                <c:pt idx="5">
                  <c:v>12</c:v>
                </c:pt>
              </c:numCache>
            </c:numRef>
          </c:val>
          <c:extLst>
            <c:ext xmlns:c16="http://schemas.microsoft.com/office/drawing/2014/chart" uri="{C3380CC4-5D6E-409C-BE32-E72D297353CC}">
              <c16:uniqueId val="{0000000A-599E-4634-8566-A9DF1523A093}"/>
            </c:ext>
          </c:extLst>
        </c:ser>
        <c:ser>
          <c:idx val="1"/>
          <c:order val="1"/>
          <c:tx>
            <c:strRef>
              <c:f>Sheet1!$C$1</c:f>
              <c:strCache>
                <c:ptCount val="1"/>
                <c:pt idx="0">
                  <c:v>Lean</c:v>
                </c:pt>
              </c:strCache>
            </c:strRef>
          </c:tx>
          <c:spPr>
            <a:solidFill>
              <a:srgbClr val="619DB5">
                <a:alpha val="72157"/>
              </a:srgbClr>
            </a:solidFill>
            <a:ln w="12700">
              <a:noFill/>
            </a:ln>
            <a:effectLst/>
            <a:scene3d>
              <a:camera prst="orthographicFront"/>
              <a:lightRig rig="threePt" dir="t"/>
            </a:scene3d>
            <a:sp3d/>
          </c:spPr>
          <c:invertIfNegative val="0"/>
          <c:dPt>
            <c:idx val="0"/>
            <c:invertIfNegative val="0"/>
            <c:bubble3D val="0"/>
            <c:spPr>
              <a:solidFill>
                <a:srgbClr val="619DB5">
                  <a:alpha val="62000"/>
                </a:srgbClr>
              </a:solidFill>
              <a:ln w="12700">
                <a:noFill/>
              </a:ln>
              <a:effectLst/>
              <a:scene3d>
                <a:camera prst="orthographicFront"/>
                <a:lightRig rig="threePt" dir="t"/>
              </a:scene3d>
              <a:sp3d/>
            </c:spPr>
            <c:extLst>
              <c:ext xmlns:c16="http://schemas.microsoft.com/office/drawing/2014/chart" uri="{C3380CC4-5D6E-409C-BE32-E72D297353CC}">
                <c16:uniqueId val="{0000000C-599E-4634-8566-A9DF1523A093}"/>
              </c:ext>
            </c:extLst>
          </c:dPt>
          <c:dPt>
            <c:idx val="1"/>
            <c:invertIfNegative val="0"/>
            <c:bubble3D val="0"/>
            <c:spPr>
              <a:solidFill>
                <a:srgbClr val="FFAF32">
                  <a:alpha val="56863"/>
                </a:srgbClr>
              </a:solidFill>
              <a:ln w="12700">
                <a:noFill/>
              </a:ln>
              <a:effectLst/>
              <a:scene3d>
                <a:camera prst="orthographicFront"/>
                <a:lightRig rig="threePt" dir="t"/>
              </a:scene3d>
              <a:sp3d/>
            </c:spPr>
            <c:extLst>
              <c:ext xmlns:c16="http://schemas.microsoft.com/office/drawing/2014/chart" uri="{C3380CC4-5D6E-409C-BE32-E72D297353CC}">
                <c16:uniqueId val="{0000000E-599E-4634-8566-A9DF1523A093}"/>
              </c:ext>
            </c:extLst>
          </c:dPt>
          <c:dPt>
            <c:idx val="2"/>
            <c:invertIfNegative val="0"/>
            <c:bubble3D val="0"/>
            <c:spPr>
              <a:solidFill>
                <a:srgbClr val="C8E0AA"/>
              </a:solidFill>
              <a:ln w="12700">
                <a:noFill/>
              </a:ln>
              <a:effectLst/>
              <a:scene3d>
                <a:camera prst="orthographicFront"/>
                <a:lightRig rig="threePt" dir="t"/>
              </a:scene3d>
              <a:sp3d/>
            </c:spPr>
            <c:extLst>
              <c:ext xmlns:c16="http://schemas.microsoft.com/office/drawing/2014/chart" uri="{C3380CC4-5D6E-409C-BE32-E72D297353CC}">
                <c16:uniqueId val="{00000000-99ED-4071-AB4D-BDFD78C27FB8}"/>
              </c:ext>
            </c:extLst>
          </c:dPt>
          <c:dLbls>
            <c:dLbl>
              <c:idx val="1"/>
              <c:layout>
                <c:manualLayout>
                  <c:x val="3.291568427171915E-3"/>
                  <c:y val="6.39278692287472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99E-4634-8566-A9DF1523A093}"/>
                </c:ext>
              </c:extLst>
            </c:dLbl>
            <c:spPr>
              <a:noFill/>
              <a:ln>
                <a:noFill/>
              </a:ln>
              <a:effectLst/>
            </c:spPr>
            <c:txPr>
              <a:bodyPr/>
              <a:lstStyle/>
              <a:p>
                <a:pPr>
                  <a:defRPr sz="20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Sessions</c:v>
                </c:pt>
                <c:pt idx="1">
                  <c:v>Tuberville</c:v>
                </c:pt>
                <c:pt idx="2">
                  <c:v>Byrne</c:v>
                </c:pt>
                <c:pt idx="3">
                  <c:v>Moore</c:v>
                </c:pt>
                <c:pt idx="4">
                  <c:v>Other</c:v>
                </c:pt>
                <c:pt idx="5">
                  <c:v>Undecided</c:v>
                </c:pt>
              </c:strCache>
            </c:strRef>
          </c:cat>
          <c:val>
            <c:numRef>
              <c:f>Sheet1!$C$2:$C$7</c:f>
              <c:numCache>
                <c:formatCode>General</c:formatCode>
                <c:ptCount val="6"/>
                <c:pt idx="0">
                  <c:v>5</c:v>
                </c:pt>
                <c:pt idx="1">
                  <c:v>1</c:v>
                </c:pt>
                <c:pt idx="2">
                  <c:v>1</c:v>
                </c:pt>
              </c:numCache>
            </c:numRef>
          </c:val>
          <c:extLst>
            <c:ext xmlns:c16="http://schemas.microsoft.com/office/drawing/2014/chart" uri="{C3380CC4-5D6E-409C-BE32-E72D297353CC}">
              <c16:uniqueId val="{0000000F-599E-4634-8566-A9DF1523A093}"/>
            </c:ext>
          </c:extLst>
        </c:ser>
        <c:dLbls>
          <c:showLegendKey val="0"/>
          <c:showVal val="0"/>
          <c:showCatName val="0"/>
          <c:showSerName val="0"/>
          <c:showPercent val="0"/>
          <c:showBubbleSize val="0"/>
        </c:dLbls>
        <c:gapWidth val="42"/>
        <c:overlap val="100"/>
        <c:axId val="276296848"/>
        <c:axId val="276297240"/>
      </c:barChart>
      <c:catAx>
        <c:axId val="276296848"/>
        <c:scaling>
          <c:orientation val="minMax"/>
        </c:scaling>
        <c:delete val="0"/>
        <c:axPos val="b"/>
        <c:numFmt formatCode="General" sourceLinked="0"/>
        <c:majorTickMark val="none"/>
        <c:minorTickMark val="none"/>
        <c:tickLblPos val="nextTo"/>
        <c:txPr>
          <a:bodyPr/>
          <a:lstStyle/>
          <a:p>
            <a:pPr>
              <a:defRPr lang="en-US" sz="1400" b="1" kern="1200">
                <a:solidFill>
                  <a:srgbClr val="5E6A77"/>
                </a:solidFill>
                <a:latin typeface="Corbel" panose="020B0503020204020204" pitchFamily="34" charset="0"/>
                <a:ea typeface="+mn-ea"/>
                <a:cs typeface="+mn-cs"/>
              </a:defRPr>
            </a:pPr>
            <a:endParaRPr lang="en-US"/>
          </a:p>
        </c:txPr>
        <c:crossAx val="276297240"/>
        <c:crosses val="autoZero"/>
        <c:auto val="1"/>
        <c:lblAlgn val="ctr"/>
        <c:lblOffset val="100"/>
        <c:noMultiLvlLbl val="0"/>
      </c:catAx>
      <c:valAx>
        <c:axId val="276297240"/>
        <c:scaling>
          <c:orientation val="minMax"/>
          <c:max val="80"/>
        </c:scaling>
        <c:delete val="1"/>
        <c:axPos val="l"/>
        <c:numFmt formatCode="General" sourceLinked="1"/>
        <c:majorTickMark val="out"/>
        <c:minorTickMark val="none"/>
        <c:tickLblPos val="nextTo"/>
        <c:crossAx val="276296848"/>
        <c:crosses val="autoZero"/>
        <c:crossBetween val="between"/>
      </c:valAx>
    </c:plotArea>
    <c:plotVisOnly val="1"/>
    <c:dispBlanksAs val="gap"/>
    <c:showDLblsOverMax val="0"/>
  </c:chart>
  <c:spPr>
    <a:effectLst/>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197300148039134E-2"/>
          <c:y val="0"/>
          <c:w val="0.88775888809353465"/>
          <c:h val="0.96428569811072939"/>
        </c:manualLayout>
      </c:layout>
      <c:barChart>
        <c:barDir val="col"/>
        <c:grouping val="stacked"/>
        <c:varyColors val="0"/>
        <c:ser>
          <c:idx val="0"/>
          <c:order val="0"/>
          <c:tx>
            <c:strRef>
              <c:f>Sheet1!$B$1</c:f>
              <c:strCache>
                <c:ptCount val="1"/>
                <c:pt idx="0">
                  <c:v>Smwht Fav</c:v>
                </c:pt>
              </c:strCache>
            </c:strRef>
          </c:tx>
          <c:spPr>
            <a:solidFill>
              <a:srgbClr val="76A5B8"/>
            </a:solidFill>
            <a:ln w="15875">
              <a:noFill/>
            </a:ln>
            <a:effectLst/>
            <a:scene3d>
              <a:camera prst="orthographicFront"/>
              <a:lightRig rig="threePt" dir="t"/>
            </a:scene3d>
            <a:sp3d prstMaterial="matte"/>
          </c:spPr>
          <c:invertIfNegative val="0"/>
          <c:dPt>
            <c:idx val="0"/>
            <c:invertIfNegative val="0"/>
            <c:bubble3D val="0"/>
            <c:extLst>
              <c:ext xmlns:c16="http://schemas.microsoft.com/office/drawing/2014/chart" uri="{C3380CC4-5D6E-409C-BE32-E72D297353CC}">
                <c16:uniqueId val="{00000000-D2B6-4109-BDD5-73B376C0238F}"/>
              </c:ext>
            </c:extLst>
          </c:dPt>
          <c:dPt>
            <c:idx val="1"/>
            <c:invertIfNegative val="0"/>
            <c:bubble3D val="0"/>
            <c:spPr>
              <a:solidFill>
                <a:schemeClr val="bg1">
                  <a:lumMod val="60000"/>
                  <a:lumOff val="40000"/>
                </a:schemeClr>
              </a:solidFill>
              <a:ln w="15875">
                <a:noFill/>
              </a:ln>
              <a:effectLst/>
              <a:scene3d>
                <a:camera prst="orthographicFront"/>
                <a:lightRig rig="threePt" dir="t"/>
              </a:scene3d>
              <a:sp3d prstMaterial="matte"/>
            </c:spPr>
            <c:extLst>
              <c:ext xmlns:c16="http://schemas.microsoft.com/office/drawing/2014/chart" uri="{C3380CC4-5D6E-409C-BE32-E72D297353CC}">
                <c16:uniqueId val="{00000002-D2B6-4109-BDD5-73B376C0238F}"/>
              </c:ext>
            </c:extLst>
          </c:dPt>
          <c:dLbls>
            <c:dLbl>
              <c:idx val="1"/>
              <c:spPr>
                <a:noFill/>
                <a:ln>
                  <a:noFill/>
                </a:ln>
                <a:effectLst/>
              </c:spPr>
              <c:txPr>
                <a:bodyPr wrap="none" anchor="t"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D2B6-4109-BDD5-73B376C0238F}"/>
                </c:ext>
              </c:extLst>
            </c:dLbl>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Sheet1!$B$2:$B$3</c:f>
              <c:numCache>
                <c:formatCode>General</c:formatCode>
                <c:ptCount val="2"/>
                <c:pt idx="0">
                  <c:v>32</c:v>
                </c:pt>
                <c:pt idx="1">
                  <c:v>8</c:v>
                </c:pt>
              </c:numCache>
            </c:numRef>
          </c:val>
          <c:extLst>
            <c:ext xmlns:c16="http://schemas.microsoft.com/office/drawing/2014/chart" uri="{C3380CC4-5D6E-409C-BE32-E72D297353CC}">
              <c16:uniqueId val="{00000003-D2B6-4109-BDD5-73B376C0238F}"/>
            </c:ext>
          </c:extLst>
        </c:ser>
        <c:ser>
          <c:idx val="1"/>
          <c:order val="1"/>
          <c:tx>
            <c:strRef>
              <c:f>Sheet1!$C$1</c:f>
              <c:strCache>
                <c:ptCount val="1"/>
                <c:pt idx="0">
                  <c:v>Very Fav</c:v>
                </c:pt>
              </c:strCache>
            </c:strRef>
          </c:tx>
          <c:spPr>
            <a:solidFill>
              <a:srgbClr val="477689"/>
            </a:solidFill>
            <a:ln w="12700">
              <a:noFill/>
            </a:ln>
            <a:effectLst/>
            <a:scene3d>
              <a:camera prst="orthographicFront"/>
              <a:lightRig rig="threePt" dir="t"/>
            </a:scene3d>
            <a:sp3d/>
          </c:spPr>
          <c:invertIfNegative val="0"/>
          <c:dPt>
            <c:idx val="0"/>
            <c:invertIfNegative val="0"/>
            <c:bubble3D val="0"/>
            <c:extLst>
              <c:ext xmlns:c16="http://schemas.microsoft.com/office/drawing/2014/chart" uri="{C3380CC4-5D6E-409C-BE32-E72D297353CC}">
                <c16:uniqueId val="{00000004-D2B6-4109-BDD5-73B376C0238F}"/>
              </c:ext>
            </c:extLst>
          </c:dPt>
          <c:dPt>
            <c:idx val="1"/>
            <c:invertIfNegative val="0"/>
            <c:bubble3D val="0"/>
            <c:spPr>
              <a:solidFill>
                <a:srgbClr val="5E6A77"/>
              </a:solidFill>
              <a:ln w="12700">
                <a:noFill/>
              </a:ln>
              <a:effectLst/>
              <a:scene3d>
                <a:camera prst="orthographicFront"/>
                <a:lightRig rig="threePt" dir="t"/>
              </a:scene3d>
              <a:sp3d/>
            </c:spPr>
            <c:extLst>
              <c:ext xmlns:c16="http://schemas.microsoft.com/office/drawing/2014/chart" uri="{C3380CC4-5D6E-409C-BE32-E72D297353CC}">
                <c16:uniqueId val="{00000006-D2B6-4109-BDD5-73B376C0238F}"/>
              </c:ext>
            </c:extLst>
          </c:dPt>
          <c:dLbls>
            <c:dLbl>
              <c:idx val="1"/>
              <c:layout>
                <c:manualLayout>
                  <c:x val="-9.3442059669009096E-3"/>
                  <c:y val="2.3696166631941313E-2"/>
                </c:manualLayout>
              </c:layout>
              <c:numFmt formatCode="#;#" sourceLinked="0"/>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2B6-4109-BDD5-73B376C0238F}"/>
                </c:ext>
              </c:extLst>
            </c:dLbl>
            <c:numFmt formatCode="#;#" sourceLinked="0"/>
            <c:spPr>
              <a:noFill/>
              <a:ln>
                <a:noFill/>
              </a:ln>
              <a:effectLst/>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Sheet1!$C$2:$C$3</c:f>
              <c:numCache>
                <c:formatCode>General</c:formatCode>
                <c:ptCount val="2"/>
                <c:pt idx="0">
                  <c:v>39</c:v>
                </c:pt>
              </c:numCache>
            </c:numRef>
          </c:val>
          <c:extLst>
            <c:ext xmlns:c16="http://schemas.microsoft.com/office/drawing/2014/chart" uri="{C3380CC4-5D6E-409C-BE32-E72D297353CC}">
              <c16:uniqueId val="{00000007-D2B6-4109-BDD5-73B376C0238F}"/>
            </c:ext>
          </c:extLst>
        </c:ser>
        <c:ser>
          <c:idx val="2"/>
          <c:order val="2"/>
          <c:tx>
            <c:strRef>
              <c:f>Sheet1!$D$1</c:f>
              <c:strCache>
                <c:ptCount val="1"/>
                <c:pt idx="0">
                  <c:v>Smwht Unfav</c:v>
                </c:pt>
              </c:strCache>
            </c:strRef>
          </c:tx>
          <c:spPr>
            <a:solidFill>
              <a:srgbClr val="FFBC4F"/>
            </a:solidFill>
            <a:ln w="15875">
              <a:noFill/>
            </a:ln>
            <a:effectLst/>
            <a:scene3d>
              <a:camera prst="orthographicFront"/>
              <a:lightRig rig="threePt" dir="t"/>
            </a:scene3d>
            <a:sp3d/>
          </c:spPr>
          <c:invertIfNegative val="0"/>
          <c:dLbls>
            <c:numFmt formatCode="#;#" sourceLinked="0"/>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Sheet1!$D$2:$D$3</c:f>
              <c:numCache>
                <c:formatCode>General</c:formatCode>
                <c:ptCount val="2"/>
                <c:pt idx="0">
                  <c:v>-10</c:v>
                </c:pt>
              </c:numCache>
            </c:numRef>
          </c:val>
          <c:extLst>
            <c:ext xmlns:c16="http://schemas.microsoft.com/office/drawing/2014/chart" uri="{C3380CC4-5D6E-409C-BE32-E72D297353CC}">
              <c16:uniqueId val="{00000008-D2B6-4109-BDD5-73B376C0238F}"/>
            </c:ext>
          </c:extLst>
        </c:ser>
        <c:ser>
          <c:idx val="3"/>
          <c:order val="3"/>
          <c:tx>
            <c:strRef>
              <c:f>Sheet1!$E$1</c:f>
              <c:strCache>
                <c:ptCount val="1"/>
                <c:pt idx="0">
                  <c:v>Very Unfav</c:v>
                </c:pt>
              </c:strCache>
            </c:strRef>
          </c:tx>
          <c:spPr>
            <a:solidFill>
              <a:srgbClr val="E28D04"/>
            </a:solidFill>
            <a:ln w="15875">
              <a:noFill/>
            </a:ln>
            <a:scene3d>
              <a:camera prst="orthographicFront"/>
              <a:lightRig rig="threePt" dir="t"/>
            </a:scene3d>
            <a:sp3d/>
          </c:spPr>
          <c:invertIfNegative val="0"/>
          <c:dLbls>
            <c:numFmt formatCode="#;#" sourceLinked="0"/>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Sheet1!$E$2:$E$3</c:f>
              <c:numCache>
                <c:formatCode>General</c:formatCode>
                <c:ptCount val="2"/>
                <c:pt idx="0">
                  <c:v>-11</c:v>
                </c:pt>
              </c:numCache>
            </c:numRef>
          </c:val>
          <c:extLst>
            <c:ext xmlns:c16="http://schemas.microsoft.com/office/drawing/2014/chart" uri="{C3380CC4-5D6E-409C-BE32-E72D297353CC}">
              <c16:uniqueId val="{00000009-D2B6-4109-BDD5-73B376C0238F}"/>
            </c:ext>
          </c:extLst>
        </c:ser>
        <c:dLbls>
          <c:showLegendKey val="0"/>
          <c:showVal val="0"/>
          <c:showCatName val="0"/>
          <c:showSerName val="0"/>
          <c:showPercent val="0"/>
          <c:showBubbleSize val="0"/>
        </c:dLbls>
        <c:gapWidth val="100"/>
        <c:overlap val="100"/>
        <c:axId val="268291888"/>
        <c:axId val="268292280"/>
      </c:barChart>
      <c:catAx>
        <c:axId val="268291888"/>
        <c:scaling>
          <c:orientation val="minMax"/>
        </c:scaling>
        <c:delete val="0"/>
        <c:axPos val="b"/>
        <c:numFmt formatCode="General" sourceLinked="0"/>
        <c:majorTickMark val="none"/>
        <c:minorTickMark val="none"/>
        <c:tickLblPos val="nextTo"/>
        <c:crossAx val="268292280"/>
        <c:crosses val="autoZero"/>
        <c:auto val="1"/>
        <c:lblAlgn val="ctr"/>
        <c:lblOffset val="100"/>
        <c:noMultiLvlLbl val="0"/>
      </c:catAx>
      <c:valAx>
        <c:axId val="268292280"/>
        <c:scaling>
          <c:orientation val="minMax"/>
          <c:max val="100"/>
          <c:min val="-50"/>
        </c:scaling>
        <c:delete val="1"/>
        <c:axPos val="l"/>
        <c:numFmt formatCode="General" sourceLinked="1"/>
        <c:majorTickMark val="out"/>
        <c:minorTickMark val="none"/>
        <c:tickLblPos val="nextTo"/>
        <c:crossAx val="268291888"/>
        <c:crosses val="autoZero"/>
        <c:crossBetween val="between"/>
      </c:valAx>
      <c:spPr>
        <a:ln>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197300148039134E-2"/>
          <c:y val="0"/>
          <c:w val="0.88775888809353465"/>
          <c:h val="0.96428569811072939"/>
        </c:manualLayout>
      </c:layout>
      <c:barChart>
        <c:barDir val="col"/>
        <c:grouping val="stacked"/>
        <c:varyColors val="0"/>
        <c:ser>
          <c:idx val="0"/>
          <c:order val="0"/>
          <c:tx>
            <c:strRef>
              <c:f>Sheet1!$B$1</c:f>
              <c:strCache>
                <c:ptCount val="1"/>
                <c:pt idx="0">
                  <c:v>Smwht Fav</c:v>
                </c:pt>
              </c:strCache>
            </c:strRef>
          </c:tx>
          <c:spPr>
            <a:solidFill>
              <a:srgbClr val="76A5B8"/>
            </a:solidFill>
            <a:ln w="15875">
              <a:noFill/>
            </a:ln>
            <a:effectLst/>
            <a:scene3d>
              <a:camera prst="orthographicFront"/>
              <a:lightRig rig="threePt" dir="t"/>
            </a:scene3d>
            <a:sp3d prstMaterial="matte"/>
          </c:spPr>
          <c:invertIfNegative val="0"/>
          <c:dPt>
            <c:idx val="0"/>
            <c:invertIfNegative val="0"/>
            <c:bubble3D val="0"/>
            <c:extLst>
              <c:ext xmlns:c16="http://schemas.microsoft.com/office/drawing/2014/chart" uri="{C3380CC4-5D6E-409C-BE32-E72D297353CC}">
                <c16:uniqueId val="{00000000-EBE1-4EDF-B48F-552ABDA93E48}"/>
              </c:ext>
            </c:extLst>
          </c:dPt>
          <c:dPt>
            <c:idx val="1"/>
            <c:invertIfNegative val="0"/>
            <c:bubble3D val="0"/>
            <c:spPr>
              <a:solidFill>
                <a:schemeClr val="bg1">
                  <a:lumMod val="60000"/>
                  <a:lumOff val="40000"/>
                </a:schemeClr>
              </a:solidFill>
              <a:ln w="15875">
                <a:noFill/>
              </a:ln>
              <a:effectLst/>
              <a:scene3d>
                <a:camera prst="orthographicFront"/>
                <a:lightRig rig="threePt" dir="t"/>
              </a:scene3d>
              <a:sp3d prstMaterial="matte"/>
            </c:spPr>
            <c:extLst>
              <c:ext xmlns:c16="http://schemas.microsoft.com/office/drawing/2014/chart" uri="{C3380CC4-5D6E-409C-BE32-E72D297353CC}">
                <c16:uniqueId val="{00000002-EBE1-4EDF-B48F-552ABDA93E48}"/>
              </c:ext>
            </c:extLst>
          </c:dPt>
          <c:dLbls>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Sheet1!$B$2:$B$3</c:f>
              <c:numCache>
                <c:formatCode>General</c:formatCode>
                <c:ptCount val="2"/>
                <c:pt idx="0">
                  <c:v>28</c:v>
                </c:pt>
                <c:pt idx="1">
                  <c:v>22</c:v>
                </c:pt>
              </c:numCache>
            </c:numRef>
          </c:val>
          <c:extLst>
            <c:ext xmlns:c16="http://schemas.microsoft.com/office/drawing/2014/chart" uri="{C3380CC4-5D6E-409C-BE32-E72D297353CC}">
              <c16:uniqueId val="{00000003-EBE1-4EDF-B48F-552ABDA93E48}"/>
            </c:ext>
          </c:extLst>
        </c:ser>
        <c:ser>
          <c:idx val="1"/>
          <c:order val="1"/>
          <c:tx>
            <c:strRef>
              <c:f>Sheet1!$C$1</c:f>
              <c:strCache>
                <c:ptCount val="1"/>
                <c:pt idx="0">
                  <c:v>Very Fav</c:v>
                </c:pt>
              </c:strCache>
            </c:strRef>
          </c:tx>
          <c:spPr>
            <a:solidFill>
              <a:srgbClr val="477689"/>
            </a:solidFill>
            <a:ln w="12700">
              <a:noFill/>
            </a:ln>
            <a:effectLst/>
            <a:scene3d>
              <a:camera prst="orthographicFront"/>
              <a:lightRig rig="threePt" dir="t"/>
            </a:scene3d>
            <a:sp3d/>
          </c:spPr>
          <c:invertIfNegative val="0"/>
          <c:dPt>
            <c:idx val="0"/>
            <c:invertIfNegative val="0"/>
            <c:bubble3D val="0"/>
            <c:extLst>
              <c:ext xmlns:c16="http://schemas.microsoft.com/office/drawing/2014/chart" uri="{C3380CC4-5D6E-409C-BE32-E72D297353CC}">
                <c16:uniqueId val="{00000004-EBE1-4EDF-B48F-552ABDA93E48}"/>
              </c:ext>
            </c:extLst>
          </c:dPt>
          <c:dPt>
            <c:idx val="1"/>
            <c:invertIfNegative val="0"/>
            <c:bubble3D val="0"/>
            <c:spPr>
              <a:solidFill>
                <a:srgbClr val="5E6A77"/>
              </a:solidFill>
              <a:ln w="12700">
                <a:noFill/>
              </a:ln>
              <a:effectLst/>
              <a:scene3d>
                <a:camera prst="orthographicFront"/>
                <a:lightRig rig="threePt" dir="t"/>
              </a:scene3d>
              <a:sp3d/>
            </c:spPr>
            <c:extLst>
              <c:ext xmlns:c16="http://schemas.microsoft.com/office/drawing/2014/chart" uri="{C3380CC4-5D6E-409C-BE32-E72D297353CC}">
                <c16:uniqueId val="{00000006-EBE1-4EDF-B48F-552ABDA93E48}"/>
              </c:ext>
            </c:extLst>
          </c:dPt>
          <c:dLbls>
            <c:dLbl>
              <c:idx val="1"/>
              <c:layout>
                <c:manualLayout>
                  <c:x val="-9.3442059669009096E-3"/>
                  <c:y val="2.3696166631941313E-2"/>
                </c:manualLayout>
              </c:layout>
              <c:numFmt formatCode="#;#" sourceLinked="0"/>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BE1-4EDF-B48F-552ABDA93E48}"/>
                </c:ext>
              </c:extLst>
            </c:dLbl>
            <c:numFmt formatCode="#;#" sourceLinked="0"/>
            <c:spPr>
              <a:noFill/>
              <a:ln>
                <a:noFill/>
              </a:ln>
              <a:effectLst/>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Sheet1!$C$2:$C$3</c:f>
              <c:numCache>
                <c:formatCode>General</c:formatCode>
                <c:ptCount val="2"/>
                <c:pt idx="0">
                  <c:v>22</c:v>
                </c:pt>
                <c:pt idx="1">
                  <c:v>-10</c:v>
                </c:pt>
              </c:numCache>
            </c:numRef>
          </c:val>
          <c:extLst>
            <c:ext xmlns:c16="http://schemas.microsoft.com/office/drawing/2014/chart" uri="{C3380CC4-5D6E-409C-BE32-E72D297353CC}">
              <c16:uniqueId val="{00000007-EBE1-4EDF-B48F-552ABDA93E48}"/>
            </c:ext>
          </c:extLst>
        </c:ser>
        <c:ser>
          <c:idx val="2"/>
          <c:order val="2"/>
          <c:tx>
            <c:strRef>
              <c:f>Sheet1!$D$1</c:f>
              <c:strCache>
                <c:ptCount val="1"/>
                <c:pt idx="0">
                  <c:v>Smwht Unfav</c:v>
                </c:pt>
              </c:strCache>
            </c:strRef>
          </c:tx>
          <c:spPr>
            <a:solidFill>
              <a:srgbClr val="FFBC4F"/>
            </a:solidFill>
            <a:ln w="15875">
              <a:noFill/>
            </a:ln>
            <a:effectLst/>
            <a:scene3d>
              <a:camera prst="orthographicFront"/>
              <a:lightRig rig="threePt" dir="t"/>
            </a:scene3d>
            <a:sp3d/>
          </c:spPr>
          <c:invertIfNegative val="0"/>
          <c:dLbls>
            <c:numFmt formatCode="#;#" sourceLinked="0"/>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Sheet1!$D$2:$D$3</c:f>
              <c:numCache>
                <c:formatCode>General</c:formatCode>
                <c:ptCount val="2"/>
                <c:pt idx="0">
                  <c:v>-8</c:v>
                </c:pt>
              </c:numCache>
            </c:numRef>
          </c:val>
          <c:extLst>
            <c:ext xmlns:c16="http://schemas.microsoft.com/office/drawing/2014/chart" uri="{C3380CC4-5D6E-409C-BE32-E72D297353CC}">
              <c16:uniqueId val="{00000008-EBE1-4EDF-B48F-552ABDA93E48}"/>
            </c:ext>
          </c:extLst>
        </c:ser>
        <c:ser>
          <c:idx val="3"/>
          <c:order val="3"/>
          <c:tx>
            <c:strRef>
              <c:f>Sheet1!$E$1</c:f>
              <c:strCache>
                <c:ptCount val="1"/>
                <c:pt idx="0">
                  <c:v>Very Unfav</c:v>
                </c:pt>
              </c:strCache>
            </c:strRef>
          </c:tx>
          <c:spPr>
            <a:solidFill>
              <a:srgbClr val="E28D04"/>
            </a:solidFill>
            <a:ln w="15875">
              <a:noFill/>
            </a:ln>
            <a:scene3d>
              <a:camera prst="orthographicFront"/>
              <a:lightRig rig="threePt" dir="t"/>
            </a:scene3d>
            <a:sp3d/>
          </c:spPr>
          <c:invertIfNegative val="0"/>
          <c:dLbls>
            <c:numFmt formatCode="#;#" sourceLinked="0"/>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Sheet1!$E$2:$E$3</c:f>
              <c:numCache>
                <c:formatCode>General</c:formatCode>
                <c:ptCount val="2"/>
                <c:pt idx="0">
                  <c:v>-9</c:v>
                </c:pt>
              </c:numCache>
            </c:numRef>
          </c:val>
          <c:extLst>
            <c:ext xmlns:c16="http://schemas.microsoft.com/office/drawing/2014/chart" uri="{C3380CC4-5D6E-409C-BE32-E72D297353CC}">
              <c16:uniqueId val="{00000009-EBE1-4EDF-B48F-552ABDA93E48}"/>
            </c:ext>
          </c:extLst>
        </c:ser>
        <c:dLbls>
          <c:showLegendKey val="0"/>
          <c:showVal val="0"/>
          <c:showCatName val="0"/>
          <c:showSerName val="0"/>
          <c:showPercent val="0"/>
          <c:showBubbleSize val="0"/>
        </c:dLbls>
        <c:gapWidth val="94"/>
        <c:overlap val="100"/>
        <c:axId val="268291888"/>
        <c:axId val="268292280"/>
      </c:barChart>
      <c:catAx>
        <c:axId val="268291888"/>
        <c:scaling>
          <c:orientation val="minMax"/>
        </c:scaling>
        <c:delete val="0"/>
        <c:axPos val="b"/>
        <c:numFmt formatCode="General" sourceLinked="0"/>
        <c:majorTickMark val="none"/>
        <c:minorTickMark val="none"/>
        <c:tickLblPos val="nextTo"/>
        <c:crossAx val="268292280"/>
        <c:crosses val="autoZero"/>
        <c:auto val="1"/>
        <c:lblAlgn val="ctr"/>
        <c:lblOffset val="100"/>
        <c:noMultiLvlLbl val="0"/>
      </c:catAx>
      <c:valAx>
        <c:axId val="268292280"/>
        <c:scaling>
          <c:orientation val="minMax"/>
          <c:max val="100"/>
          <c:min val="-50"/>
        </c:scaling>
        <c:delete val="1"/>
        <c:axPos val="l"/>
        <c:numFmt formatCode="General" sourceLinked="1"/>
        <c:majorTickMark val="out"/>
        <c:minorTickMark val="none"/>
        <c:tickLblPos val="nextTo"/>
        <c:crossAx val="268291888"/>
        <c:crosses val="autoZero"/>
        <c:crossBetween val="between"/>
      </c:valAx>
      <c:spPr>
        <a:ln>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197300148039134E-2"/>
          <c:y val="0"/>
          <c:w val="0.88775888809353465"/>
          <c:h val="0.96428569811072939"/>
        </c:manualLayout>
      </c:layout>
      <c:barChart>
        <c:barDir val="col"/>
        <c:grouping val="stacked"/>
        <c:varyColors val="0"/>
        <c:ser>
          <c:idx val="0"/>
          <c:order val="0"/>
          <c:tx>
            <c:strRef>
              <c:f>Sheet1!$B$1</c:f>
              <c:strCache>
                <c:ptCount val="1"/>
                <c:pt idx="0">
                  <c:v>Smwht Fav</c:v>
                </c:pt>
              </c:strCache>
            </c:strRef>
          </c:tx>
          <c:spPr>
            <a:solidFill>
              <a:srgbClr val="76A5B8"/>
            </a:solidFill>
            <a:ln w="15875">
              <a:noFill/>
            </a:ln>
            <a:effectLst/>
            <a:scene3d>
              <a:camera prst="orthographicFront"/>
              <a:lightRig rig="threePt" dir="t"/>
            </a:scene3d>
            <a:sp3d prstMaterial="matte"/>
          </c:spPr>
          <c:invertIfNegative val="0"/>
          <c:dPt>
            <c:idx val="0"/>
            <c:invertIfNegative val="0"/>
            <c:bubble3D val="0"/>
            <c:extLst>
              <c:ext xmlns:c16="http://schemas.microsoft.com/office/drawing/2014/chart" uri="{C3380CC4-5D6E-409C-BE32-E72D297353CC}">
                <c16:uniqueId val="{00000000-911F-459A-A046-DAA84039656D}"/>
              </c:ext>
            </c:extLst>
          </c:dPt>
          <c:dPt>
            <c:idx val="1"/>
            <c:invertIfNegative val="0"/>
            <c:bubble3D val="0"/>
            <c:spPr>
              <a:solidFill>
                <a:schemeClr val="bg1">
                  <a:lumMod val="60000"/>
                  <a:lumOff val="40000"/>
                </a:schemeClr>
              </a:solidFill>
              <a:ln w="15875">
                <a:noFill/>
              </a:ln>
              <a:effectLst/>
              <a:scene3d>
                <a:camera prst="orthographicFront"/>
                <a:lightRig rig="threePt" dir="t"/>
              </a:scene3d>
              <a:sp3d prstMaterial="matte"/>
            </c:spPr>
            <c:extLst>
              <c:ext xmlns:c16="http://schemas.microsoft.com/office/drawing/2014/chart" uri="{C3380CC4-5D6E-409C-BE32-E72D297353CC}">
                <c16:uniqueId val="{00000002-911F-459A-A046-DAA84039656D}"/>
              </c:ext>
            </c:extLst>
          </c:dPt>
          <c:dLbls>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Sheet1!$B$2:$B$3</c:f>
              <c:numCache>
                <c:formatCode>General</c:formatCode>
                <c:ptCount val="2"/>
                <c:pt idx="0">
                  <c:v>21</c:v>
                </c:pt>
                <c:pt idx="1">
                  <c:v>26</c:v>
                </c:pt>
              </c:numCache>
            </c:numRef>
          </c:val>
          <c:extLst>
            <c:ext xmlns:c16="http://schemas.microsoft.com/office/drawing/2014/chart" uri="{C3380CC4-5D6E-409C-BE32-E72D297353CC}">
              <c16:uniqueId val="{00000003-911F-459A-A046-DAA84039656D}"/>
            </c:ext>
          </c:extLst>
        </c:ser>
        <c:ser>
          <c:idx val="1"/>
          <c:order val="1"/>
          <c:tx>
            <c:strRef>
              <c:f>Sheet1!$C$1</c:f>
              <c:strCache>
                <c:ptCount val="1"/>
                <c:pt idx="0">
                  <c:v>Very Fav</c:v>
                </c:pt>
              </c:strCache>
            </c:strRef>
          </c:tx>
          <c:spPr>
            <a:solidFill>
              <a:srgbClr val="477689"/>
            </a:solidFill>
            <a:ln w="12700">
              <a:noFill/>
            </a:ln>
            <a:effectLst/>
            <a:scene3d>
              <a:camera prst="orthographicFront"/>
              <a:lightRig rig="threePt" dir="t"/>
            </a:scene3d>
            <a:sp3d/>
          </c:spPr>
          <c:invertIfNegative val="0"/>
          <c:dPt>
            <c:idx val="0"/>
            <c:invertIfNegative val="0"/>
            <c:bubble3D val="0"/>
            <c:extLst>
              <c:ext xmlns:c16="http://schemas.microsoft.com/office/drawing/2014/chart" uri="{C3380CC4-5D6E-409C-BE32-E72D297353CC}">
                <c16:uniqueId val="{00000004-911F-459A-A046-DAA84039656D}"/>
              </c:ext>
            </c:extLst>
          </c:dPt>
          <c:dPt>
            <c:idx val="1"/>
            <c:invertIfNegative val="0"/>
            <c:bubble3D val="0"/>
            <c:spPr>
              <a:solidFill>
                <a:srgbClr val="5E6A77"/>
              </a:solidFill>
              <a:ln w="12700">
                <a:noFill/>
              </a:ln>
              <a:effectLst/>
              <a:scene3d>
                <a:camera prst="orthographicFront"/>
                <a:lightRig rig="threePt" dir="t"/>
              </a:scene3d>
              <a:sp3d/>
            </c:spPr>
            <c:extLst>
              <c:ext xmlns:c16="http://schemas.microsoft.com/office/drawing/2014/chart" uri="{C3380CC4-5D6E-409C-BE32-E72D297353CC}">
                <c16:uniqueId val="{00000006-911F-459A-A046-DAA84039656D}"/>
              </c:ext>
            </c:extLst>
          </c:dPt>
          <c:dLbls>
            <c:dLbl>
              <c:idx val="1"/>
              <c:layout>
                <c:manualLayout>
                  <c:x val="-9.3442059669009096E-3"/>
                  <c:y val="2.3696166631941313E-2"/>
                </c:manualLayout>
              </c:layout>
              <c:numFmt formatCode="#;#" sourceLinked="0"/>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11F-459A-A046-DAA84039656D}"/>
                </c:ext>
              </c:extLst>
            </c:dLbl>
            <c:numFmt formatCode="#;#" sourceLinked="0"/>
            <c:spPr>
              <a:noFill/>
              <a:ln>
                <a:noFill/>
              </a:ln>
              <a:effectLst/>
            </c:spPr>
            <c:txPr>
              <a:bodyPr/>
              <a:lstStyle/>
              <a:p>
                <a:pPr>
                  <a:defRPr sz="1600" b="0">
                    <a:solidFill>
                      <a:srgbClr val="F8F8F8"/>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Sheet1!$C$2:$C$3</c:f>
              <c:numCache>
                <c:formatCode>General</c:formatCode>
                <c:ptCount val="2"/>
                <c:pt idx="0">
                  <c:v>16</c:v>
                </c:pt>
                <c:pt idx="1">
                  <c:v>-26</c:v>
                </c:pt>
              </c:numCache>
            </c:numRef>
          </c:val>
          <c:extLst>
            <c:ext xmlns:c16="http://schemas.microsoft.com/office/drawing/2014/chart" uri="{C3380CC4-5D6E-409C-BE32-E72D297353CC}">
              <c16:uniqueId val="{00000007-911F-459A-A046-DAA84039656D}"/>
            </c:ext>
          </c:extLst>
        </c:ser>
        <c:ser>
          <c:idx val="2"/>
          <c:order val="2"/>
          <c:tx>
            <c:strRef>
              <c:f>Sheet1!$D$1</c:f>
              <c:strCache>
                <c:ptCount val="1"/>
                <c:pt idx="0">
                  <c:v>Smwht Unfav</c:v>
                </c:pt>
              </c:strCache>
            </c:strRef>
          </c:tx>
          <c:spPr>
            <a:solidFill>
              <a:srgbClr val="FFBC4F"/>
            </a:solidFill>
            <a:ln w="15875">
              <a:noFill/>
            </a:ln>
            <a:effectLst/>
            <a:scene3d>
              <a:camera prst="orthographicFront"/>
              <a:lightRig rig="threePt" dir="t"/>
            </a:scene3d>
            <a:sp3d/>
          </c:spPr>
          <c:invertIfNegative val="0"/>
          <c:dLbls>
            <c:numFmt formatCode="#;#" sourceLinked="0"/>
            <c:spPr>
              <a:noFill/>
              <a:ln>
                <a:noFill/>
              </a:ln>
              <a:effectLst/>
            </c:spPr>
            <c:txPr>
              <a:bodyPr anchorCtr="0"/>
              <a:lstStyle/>
              <a:p>
                <a:pPr algn="ctr">
                  <a:defRPr lang="en-US" sz="20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Sheet1!$D$2:$D$3</c:f>
              <c:numCache>
                <c:formatCode>General</c:formatCode>
                <c:ptCount val="2"/>
                <c:pt idx="0">
                  <c:v>-5</c:v>
                </c:pt>
              </c:numCache>
            </c:numRef>
          </c:val>
          <c:extLst>
            <c:ext xmlns:c16="http://schemas.microsoft.com/office/drawing/2014/chart" uri="{C3380CC4-5D6E-409C-BE32-E72D297353CC}">
              <c16:uniqueId val="{00000008-911F-459A-A046-DAA84039656D}"/>
            </c:ext>
          </c:extLst>
        </c:ser>
        <c:ser>
          <c:idx val="3"/>
          <c:order val="3"/>
          <c:tx>
            <c:strRef>
              <c:f>Sheet1!$E$1</c:f>
              <c:strCache>
                <c:ptCount val="1"/>
                <c:pt idx="0">
                  <c:v>Very Unfav</c:v>
                </c:pt>
              </c:strCache>
            </c:strRef>
          </c:tx>
          <c:spPr>
            <a:solidFill>
              <a:srgbClr val="E28D04"/>
            </a:solidFill>
            <a:ln w="15875">
              <a:noFill/>
            </a:ln>
            <a:scene3d>
              <a:camera prst="orthographicFront"/>
              <a:lightRig rig="threePt" dir="t"/>
            </a:scene3d>
            <a:sp3d/>
          </c:spPr>
          <c:invertIfNegative val="0"/>
          <c:dLbls>
            <c:numFmt formatCode="#;#" sourceLinked="0"/>
            <c:spPr>
              <a:noFill/>
              <a:ln>
                <a:noFill/>
              </a:ln>
              <a:effectLst/>
            </c:spPr>
            <c:txPr>
              <a:bodyPr anchorCtr="0"/>
              <a:lstStyle/>
              <a:p>
                <a:pPr algn="ctr">
                  <a:defRPr lang="en-US" sz="1600" b="0" i="0" u="none" strike="noStrike" kern="1200" baseline="0">
                    <a:solidFill>
                      <a:srgbClr val="F8F8F8"/>
                    </a:solidFill>
                    <a:latin typeface="Corbel" panose="020B0503020204020204" pitchFamily="34" charset="0"/>
                    <a:ea typeface="+mn-ea"/>
                    <a:cs typeface="Times New Roman"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Sheet1!$E$2:$E$3</c:f>
              <c:numCache>
                <c:formatCode>General</c:formatCode>
                <c:ptCount val="2"/>
                <c:pt idx="0">
                  <c:v>-5</c:v>
                </c:pt>
              </c:numCache>
            </c:numRef>
          </c:val>
          <c:extLst>
            <c:ext xmlns:c16="http://schemas.microsoft.com/office/drawing/2014/chart" uri="{C3380CC4-5D6E-409C-BE32-E72D297353CC}">
              <c16:uniqueId val="{00000009-911F-459A-A046-DAA84039656D}"/>
            </c:ext>
          </c:extLst>
        </c:ser>
        <c:dLbls>
          <c:showLegendKey val="0"/>
          <c:showVal val="0"/>
          <c:showCatName val="0"/>
          <c:showSerName val="0"/>
          <c:showPercent val="0"/>
          <c:showBubbleSize val="0"/>
        </c:dLbls>
        <c:gapWidth val="109"/>
        <c:overlap val="100"/>
        <c:axId val="268291888"/>
        <c:axId val="268292280"/>
      </c:barChart>
      <c:catAx>
        <c:axId val="268291888"/>
        <c:scaling>
          <c:orientation val="minMax"/>
        </c:scaling>
        <c:delete val="0"/>
        <c:axPos val="b"/>
        <c:numFmt formatCode="General" sourceLinked="0"/>
        <c:majorTickMark val="none"/>
        <c:minorTickMark val="none"/>
        <c:tickLblPos val="nextTo"/>
        <c:crossAx val="268292280"/>
        <c:crosses val="autoZero"/>
        <c:auto val="1"/>
        <c:lblAlgn val="ctr"/>
        <c:lblOffset val="100"/>
        <c:noMultiLvlLbl val="0"/>
      </c:catAx>
      <c:valAx>
        <c:axId val="268292280"/>
        <c:scaling>
          <c:orientation val="minMax"/>
          <c:max val="100"/>
          <c:min val="-50"/>
        </c:scaling>
        <c:delete val="1"/>
        <c:axPos val="l"/>
        <c:numFmt formatCode="General" sourceLinked="1"/>
        <c:majorTickMark val="out"/>
        <c:minorTickMark val="none"/>
        <c:tickLblPos val="nextTo"/>
        <c:crossAx val="268291888"/>
        <c:crosses val="autoZero"/>
        <c:crossBetween val="between"/>
      </c:valAx>
      <c:spPr>
        <a:ln>
          <a:noFill/>
        </a:ln>
      </c:spPr>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725191098873272E-2"/>
          <c:y val="1.7821235802332816E-2"/>
          <c:w val="0.95127466480304301"/>
          <c:h val="0.89108789416791123"/>
        </c:manualLayout>
      </c:layout>
      <c:barChart>
        <c:barDir val="col"/>
        <c:grouping val="stacked"/>
        <c:varyColors val="0"/>
        <c:ser>
          <c:idx val="0"/>
          <c:order val="0"/>
          <c:tx>
            <c:strRef>
              <c:f>Sheet1!$B$1</c:f>
              <c:strCache>
                <c:ptCount val="1"/>
                <c:pt idx="0">
                  <c:v>Strongly</c:v>
                </c:pt>
              </c:strCache>
            </c:strRef>
          </c:tx>
          <c:spPr>
            <a:solidFill>
              <a:srgbClr val="5992A9"/>
            </a:solidFill>
            <a:effectLst/>
            <a:scene3d>
              <a:camera prst="orthographicFront"/>
              <a:lightRig rig="threePt" dir="t"/>
            </a:scene3d>
            <a:sp3d/>
          </c:spPr>
          <c:invertIfNegative val="0"/>
          <c:dPt>
            <c:idx val="1"/>
            <c:invertIfNegative val="0"/>
            <c:bubble3D val="0"/>
            <c:spPr>
              <a:solidFill>
                <a:srgbClr val="F0A329"/>
              </a:solidFill>
              <a:effectLst/>
              <a:scene3d>
                <a:camera prst="orthographicFront"/>
                <a:lightRig rig="threePt" dir="t"/>
              </a:scene3d>
              <a:sp3d/>
            </c:spPr>
            <c:extLst>
              <c:ext xmlns:c16="http://schemas.microsoft.com/office/drawing/2014/chart" uri="{C3380CC4-5D6E-409C-BE32-E72D297353CC}">
                <c16:uniqueId val="{00000001-70F2-42F2-9800-8625D194C5CD}"/>
              </c:ext>
            </c:extLst>
          </c:dPt>
          <c:dPt>
            <c:idx val="2"/>
            <c:invertIfNegative val="0"/>
            <c:bubble3D val="0"/>
            <c:spPr>
              <a:solidFill>
                <a:srgbClr val="5E6A77"/>
              </a:solidFill>
              <a:effectLst/>
              <a:scene3d>
                <a:camera prst="orthographicFront"/>
                <a:lightRig rig="threePt" dir="t"/>
              </a:scene3d>
              <a:sp3d/>
            </c:spPr>
            <c:extLst>
              <c:ext xmlns:c16="http://schemas.microsoft.com/office/drawing/2014/chart" uri="{C3380CC4-5D6E-409C-BE32-E72D297353CC}">
                <c16:uniqueId val="{00000000-0D20-4CBE-9930-9D79F0276324}"/>
              </c:ext>
            </c:extLst>
          </c:dPt>
          <c:dLbls>
            <c:dLbl>
              <c:idx val="1"/>
              <c:layout>
                <c:manualLayout>
                  <c:x val="0"/>
                  <c:y val="-9.94564353403955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F2-42F2-9800-8625D194C5CD}"/>
                </c:ext>
              </c:extLst>
            </c:dLbl>
            <c:dLbl>
              <c:idx val="2"/>
              <c:layout>
                <c:manualLayout>
                  <c:x val="0"/>
                  <c:y val="-1.3260858045386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D20-4CBE-9930-9D79F0276324}"/>
                </c:ext>
              </c:extLst>
            </c:dLbl>
            <c:spPr>
              <a:noFill/>
              <a:ln>
                <a:noFill/>
              </a:ln>
              <a:effectLst/>
            </c:spPr>
            <c:txPr>
              <a:bodyPr/>
              <a:lstStyle/>
              <a:p>
                <a:pPr>
                  <a:defRPr sz="20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Agree</c:v>
                </c:pt>
                <c:pt idx="1">
                  <c:v>Disagree</c:v>
                </c:pt>
                <c:pt idx="2">
                  <c:v>DK/Refused</c:v>
                </c:pt>
              </c:strCache>
            </c:strRef>
          </c:cat>
          <c:val>
            <c:numRef>
              <c:f>Sheet1!$B$2:$B$4</c:f>
              <c:numCache>
                <c:formatCode>General</c:formatCode>
                <c:ptCount val="3"/>
                <c:pt idx="0">
                  <c:v>90</c:v>
                </c:pt>
                <c:pt idx="1">
                  <c:v>5</c:v>
                </c:pt>
                <c:pt idx="2">
                  <c:v>5</c:v>
                </c:pt>
              </c:numCache>
            </c:numRef>
          </c:val>
          <c:extLst>
            <c:ext xmlns:c16="http://schemas.microsoft.com/office/drawing/2014/chart" uri="{C3380CC4-5D6E-409C-BE32-E72D297353CC}">
              <c16:uniqueId val="{0000000A-70F2-42F2-9800-8625D194C5CD}"/>
            </c:ext>
          </c:extLst>
        </c:ser>
        <c:dLbls>
          <c:showLegendKey val="0"/>
          <c:showVal val="0"/>
          <c:showCatName val="0"/>
          <c:showSerName val="0"/>
          <c:showPercent val="0"/>
          <c:showBubbleSize val="0"/>
        </c:dLbls>
        <c:gapWidth val="42"/>
        <c:overlap val="100"/>
        <c:axId val="276296848"/>
        <c:axId val="276297240"/>
      </c:barChart>
      <c:catAx>
        <c:axId val="276296848"/>
        <c:scaling>
          <c:orientation val="minMax"/>
        </c:scaling>
        <c:delete val="0"/>
        <c:axPos val="b"/>
        <c:numFmt formatCode="General" sourceLinked="0"/>
        <c:majorTickMark val="none"/>
        <c:minorTickMark val="none"/>
        <c:tickLblPos val="nextTo"/>
        <c:txPr>
          <a:bodyPr/>
          <a:lstStyle/>
          <a:p>
            <a:pPr>
              <a:defRPr lang="en-US" sz="1400" b="1" kern="1200">
                <a:solidFill>
                  <a:srgbClr val="5E6A77"/>
                </a:solidFill>
                <a:latin typeface="Corbel" panose="020B0503020204020204" pitchFamily="34" charset="0"/>
                <a:ea typeface="+mn-ea"/>
                <a:cs typeface="+mn-cs"/>
              </a:defRPr>
            </a:pPr>
            <a:endParaRPr lang="en-US"/>
          </a:p>
        </c:txPr>
        <c:crossAx val="276297240"/>
        <c:crosses val="autoZero"/>
        <c:auto val="1"/>
        <c:lblAlgn val="ctr"/>
        <c:lblOffset val="100"/>
        <c:noMultiLvlLbl val="0"/>
      </c:catAx>
      <c:valAx>
        <c:axId val="276297240"/>
        <c:scaling>
          <c:orientation val="minMax"/>
          <c:max val="100"/>
        </c:scaling>
        <c:delete val="1"/>
        <c:axPos val="l"/>
        <c:numFmt formatCode="General" sourceLinked="1"/>
        <c:majorTickMark val="out"/>
        <c:minorTickMark val="none"/>
        <c:tickLblPos val="nextTo"/>
        <c:crossAx val="276296848"/>
        <c:crosses val="autoZero"/>
        <c:crossBetween val="between"/>
      </c:valAx>
    </c:plotArea>
    <c:plotVisOnly val="1"/>
    <c:dispBlanksAs val="gap"/>
    <c:showDLblsOverMax val="0"/>
  </c:chart>
  <c:spPr>
    <a:effectLst/>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725191098873272E-2"/>
          <c:y val="1.7821235802332816E-2"/>
          <c:w val="0.95127466480304301"/>
          <c:h val="0.89108789416791123"/>
        </c:manualLayout>
      </c:layout>
      <c:barChart>
        <c:barDir val="col"/>
        <c:grouping val="stacked"/>
        <c:varyColors val="0"/>
        <c:ser>
          <c:idx val="0"/>
          <c:order val="0"/>
          <c:tx>
            <c:strRef>
              <c:f>Sheet1!$B$1</c:f>
              <c:strCache>
                <c:ptCount val="1"/>
                <c:pt idx="0">
                  <c:v>Strongly</c:v>
                </c:pt>
              </c:strCache>
            </c:strRef>
          </c:tx>
          <c:spPr>
            <a:solidFill>
              <a:srgbClr val="5992A9"/>
            </a:solidFill>
            <a:effectLst/>
            <a:scene3d>
              <a:camera prst="orthographicFront"/>
              <a:lightRig rig="threePt" dir="t"/>
            </a:scene3d>
            <a:sp3d/>
          </c:spPr>
          <c:invertIfNegative val="0"/>
          <c:dPt>
            <c:idx val="1"/>
            <c:invertIfNegative val="0"/>
            <c:bubble3D val="0"/>
            <c:spPr>
              <a:solidFill>
                <a:srgbClr val="F0A329"/>
              </a:solidFill>
              <a:effectLst/>
              <a:scene3d>
                <a:camera prst="orthographicFront"/>
                <a:lightRig rig="threePt" dir="t"/>
              </a:scene3d>
              <a:sp3d/>
            </c:spPr>
            <c:extLst>
              <c:ext xmlns:c16="http://schemas.microsoft.com/office/drawing/2014/chart" uri="{C3380CC4-5D6E-409C-BE32-E72D297353CC}">
                <c16:uniqueId val="{00000001-70F2-42F2-9800-8625D194C5CD}"/>
              </c:ext>
            </c:extLst>
          </c:dPt>
          <c:dPt>
            <c:idx val="2"/>
            <c:invertIfNegative val="0"/>
            <c:bubble3D val="0"/>
            <c:spPr>
              <a:solidFill>
                <a:srgbClr val="569A05"/>
              </a:solidFill>
              <a:effectLst/>
              <a:scene3d>
                <a:camera prst="orthographicFront"/>
                <a:lightRig rig="threePt" dir="t"/>
              </a:scene3d>
              <a:sp3d/>
            </c:spPr>
            <c:extLst>
              <c:ext xmlns:c16="http://schemas.microsoft.com/office/drawing/2014/chart" uri="{C3380CC4-5D6E-409C-BE32-E72D297353CC}">
                <c16:uniqueId val="{00000000-0D20-4CBE-9930-9D79F0276324}"/>
              </c:ext>
            </c:extLst>
          </c:dPt>
          <c:dPt>
            <c:idx val="3"/>
            <c:invertIfNegative val="0"/>
            <c:bubble3D val="0"/>
            <c:spPr>
              <a:solidFill>
                <a:srgbClr val="5E6A77"/>
              </a:solidFill>
              <a:effectLst/>
              <a:scene3d>
                <a:camera prst="orthographicFront"/>
                <a:lightRig rig="threePt" dir="t"/>
              </a:scene3d>
              <a:sp3d/>
            </c:spPr>
            <c:extLst>
              <c:ext xmlns:c16="http://schemas.microsoft.com/office/drawing/2014/chart" uri="{C3380CC4-5D6E-409C-BE32-E72D297353CC}">
                <c16:uniqueId val="{00000001-B19A-4C92-8036-737AB5DFEDC4}"/>
              </c:ext>
            </c:extLst>
          </c:dPt>
          <c:dLbls>
            <c:dLbl>
              <c:idx val="1"/>
              <c:layout>
                <c:manualLayout>
                  <c:x val="0"/>
                  <c:y val="-9.94564353403955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F2-42F2-9800-8625D194C5CD}"/>
                </c:ext>
              </c:extLst>
            </c:dLbl>
            <c:dLbl>
              <c:idx val="2"/>
              <c:layout>
                <c:manualLayout>
                  <c:x val="0"/>
                  <c:y val="-1.3260858045386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D20-4CBE-9930-9D79F0276324}"/>
                </c:ext>
              </c:extLst>
            </c:dLbl>
            <c:dLbl>
              <c:idx val="3"/>
              <c:layout>
                <c:manualLayout>
                  <c:x val="-1.2068944811483562E-16"/>
                  <c:y val="-9.94564353403955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9A-4C92-8036-737AB5DFEDC4}"/>
                </c:ext>
              </c:extLst>
            </c:dLbl>
            <c:spPr>
              <a:noFill/>
              <a:ln>
                <a:noFill/>
              </a:ln>
              <a:effectLst/>
            </c:spPr>
            <c:txPr>
              <a:bodyPr/>
              <a:lstStyle/>
              <a:p>
                <a:pPr>
                  <a:defRPr sz="2000" b="1">
                    <a:solidFill>
                      <a:srgbClr val="FFFFFF"/>
                    </a:solidFill>
                    <a:latin typeface="Corbel" panose="020B0503020204020204" pitchFamily="34"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Conservative</c:v>
                </c:pt>
                <c:pt idx="1">
                  <c:v>Liberal</c:v>
                </c:pt>
                <c:pt idx="2">
                  <c:v>Moderate</c:v>
                </c:pt>
                <c:pt idx="3">
                  <c:v>DK/Refused</c:v>
                </c:pt>
              </c:strCache>
            </c:strRef>
          </c:cat>
          <c:val>
            <c:numRef>
              <c:f>Sheet1!$B$2:$B$5</c:f>
              <c:numCache>
                <c:formatCode>General</c:formatCode>
                <c:ptCount val="4"/>
                <c:pt idx="0">
                  <c:v>78</c:v>
                </c:pt>
                <c:pt idx="1">
                  <c:v>2</c:v>
                </c:pt>
                <c:pt idx="2">
                  <c:v>16</c:v>
                </c:pt>
                <c:pt idx="3">
                  <c:v>4</c:v>
                </c:pt>
              </c:numCache>
            </c:numRef>
          </c:val>
          <c:extLst>
            <c:ext xmlns:c16="http://schemas.microsoft.com/office/drawing/2014/chart" uri="{C3380CC4-5D6E-409C-BE32-E72D297353CC}">
              <c16:uniqueId val="{0000000A-70F2-42F2-9800-8625D194C5CD}"/>
            </c:ext>
          </c:extLst>
        </c:ser>
        <c:dLbls>
          <c:showLegendKey val="0"/>
          <c:showVal val="0"/>
          <c:showCatName val="0"/>
          <c:showSerName val="0"/>
          <c:showPercent val="0"/>
          <c:showBubbleSize val="0"/>
        </c:dLbls>
        <c:gapWidth val="42"/>
        <c:overlap val="100"/>
        <c:axId val="276296848"/>
        <c:axId val="276297240"/>
      </c:barChart>
      <c:catAx>
        <c:axId val="276296848"/>
        <c:scaling>
          <c:orientation val="minMax"/>
        </c:scaling>
        <c:delete val="0"/>
        <c:axPos val="b"/>
        <c:numFmt formatCode="General" sourceLinked="0"/>
        <c:majorTickMark val="none"/>
        <c:minorTickMark val="none"/>
        <c:tickLblPos val="nextTo"/>
        <c:txPr>
          <a:bodyPr/>
          <a:lstStyle/>
          <a:p>
            <a:pPr>
              <a:defRPr lang="en-US" sz="1400" b="1" kern="1200">
                <a:solidFill>
                  <a:srgbClr val="5E6A77"/>
                </a:solidFill>
                <a:latin typeface="Corbel" panose="020B0503020204020204" pitchFamily="34" charset="0"/>
                <a:ea typeface="+mn-ea"/>
                <a:cs typeface="+mn-cs"/>
              </a:defRPr>
            </a:pPr>
            <a:endParaRPr lang="en-US"/>
          </a:p>
        </c:txPr>
        <c:crossAx val="276297240"/>
        <c:crosses val="autoZero"/>
        <c:auto val="1"/>
        <c:lblAlgn val="ctr"/>
        <c:lblOffset val="100"/>
        <c:noMultiLvlLbl val="0"/>
      </c:catAx>
      <c:valAx>
        <c:axId val="276297240"/>
        <c:scaling>
          <c:orientation val="minMax"/>
          <c:max val="100"/>
        </c:scaling>
        <c:delete val="1"/>
        <c:axPos val="l"/>
        <c:numFmt formatCode="General" sourceLinked="1"/>
        <c:majorTickMark val="out"/>
        <c:minorTickMark val="none"/>
        <c:tickLblPos val="nextTo"/>
        <c:crossAx val="276296848"/>
        <c:crosses val="autoZero"/>
        <c:crossBetween val="between"/>
      </c:valAx>
    </c:plotArea>
    <c:plotVisOnly val="1"/>
    <c:dispBlanksAs val="gap"/>
    <c:showDLblsOverMax val="0"/>
  </c:chart>
  <c:spPr>
    <a:effectLst/>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D2FD2-34A3-44CD-A07A-FD58F79FD145}" type="datetimeFigureOut">
              <a:rPr lang="en-US" smtClean="0"/>
              <a:t>12/9/2019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AF383-718D-48E7-89C6-89F684817686}" type="slidenum">
              <a:rPr lang="en-US" smtClean="0"/>
              <a:t>‹#›</a:t>
            </a:fld>
            <a:endParaRPr lang="en-US"/>
          </a:p>
        </p:txBody>
      </p:sp>
    </p:spTree>
    <p:extLst>
      <p:ext uri="{BB962C8B-B14F-4D97-AF65-F5344CB8AC3E}">
        <p14:creationId xmlns:p14="http://schemas.microsoft.com/office/powerpoint/2010/main" val="584163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CE0AF4-04C9-49DD-986B-2FB71F02166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256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7F868-0BB0-4E31-A203-3E6E4E2A57A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167362" name="Rectangle 2"/>
          <p:cNvSpPr>
            <a:spLocks noGrp="1" noRot="1" noChangeAspect="1" noChangeArrowheads="1" noTextEdit="1"/>
          </p:cNvSpPr>
          <p:nvPr>
            <p:ph type="sldImg"/>
          </p:nvPr>
        </p:nvSpPr>
        <p:spPr>
          <a:xfrm>
            <a:off x="1143000" y="685800"/>
            <a:ext cx="4572000" cy="3429000"/>
          </a:xfrm>
          <a:ln/>
        </p:spPr>
      </p:sp>
      <p:sp>
        <p:nvSpPr>
          <p:cNvPr id="116736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1134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C8D9FE-E424-4066-A28A-2055941028D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5810" name="Rectangle 2"/>
          <p:cNvSpPr>
            <a:spLocks noGrp="1" noRot="1" noChangeAspect="1" noChangeArrowheads="1" noTextEdit="1"/>
          </p:cNvSpPr>
          <p:nvPr>
            <p:ph type="sldImg"/>
          </p:nvPr>
        </p:nvSpPr>
        <p:spPr>
          <a:ln/>
        </p:spPr>
      </p:sp>
      <p:sp>
        <p:nvSpPr>
          <p:cNvPr id="10158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67763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C8D9FE-E424-4066-A28A-2055941028DF}"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15810" name="Rectangle 2"/>
          <p:cNvSpPr>
            <a:spLocks noGrp="1" noRot="1" noChangeAspect="1" noChangeArrowheads="1" noTextEdit="1"/>
          </p:cNvSpPr>
          <p:nvPr>
            <p:ph type="sldImg"/>
          </p:nvPr>
        </p:nvSpPr>
        <p:spPr>
          <a:xfrm>
            <a:off x="1143000" y="685800"/>
            <a:ext cx="4572000" cy="3429000"/>
          </a:xfrm>
          <a:ln/>
        </p:spPr>
      </p:sp>
      <p:sp>
        <p:nvSpPr>
          <p:cNvPr id="10158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587791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BB457A8-6194-43E5-80CD-B3F98787972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9523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BB457A8-6194-43E5-80CD-B3F98787972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9276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CE0AF4-04C9-49DD-986B-2FB71F02166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390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956464-082C-4335-AD80-A168D024D0E1}"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163719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56464-082C-4335-AD80-A168D024D0E1}"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20213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56464-082C-4335-AD80-A168D024D0E1}"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3300056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1"/>
          </p:nvPr>
        </p:nvSpPr>
        <p:spPr>
          <a:xfrm>
            <a:off x="7010400" y="-4907"/>
            <a:ext cx="2133600" cy="365125"/>
          </a:xfrm>
        </p:spPr>
        <p:txBody>
          <a:bodyPr/>
          <a:lstStyle>
            <a:lvl1pPr>
              <a:defRPr/>
            </a:lvl1pPr>
          </a:lstStyle>
          <a:p>
            <a:fld id="{ABB96239-D52B-4225-8207-639A097D0E1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3767053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ver Three">
    <p:spTree>
      <p:nvGrpSpPr>
        <p:cNvPr id="1" name=""/>
        <p:cNvGrpSpPr/>
        <p:nvPr/>
      </p:nvGrpSpPr>
      <p:grpSpPr>
        <a:xfrm>
          <a:off x="0" y="0"/>
          <a:ext cx="0" cy="0"/>
          <a:chOff x="0" y="0"/>
          <a:chExt cx="0" cy="0"/>
        </a:xfrm>
      </p:grpSpPr>
      <p:pic>
        <p:nvPicPr>
          <p:cNvPr id="19" name="Picture 18" descr="6.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49" y="-1"/>
            <a:ext cx="5810250" cy="6858000"/>
          </a:xfrm>
          <a:prstGeom prst="rect">
            <a:avLst/>
          </a:prstGeom>
        </p:spPr>
      </p:pic>
      <p:pic>
        <p:nvPicPr>
          <p:cNvPr id="8" name="Picture 7"/>
          <p:cNvPicPr>
            <a:picLocks noChangeAspect="1"/>
          </p:cNvPicPr>
          <p:nvPr userDrawn="1"/>
        </p:nvPicPr>
        <p:blipFill rotWithShape="1">
          <a:blip r:embed="rId3">
            <a:alphaModFix amt="45000"/>
            <a:extLst>
              <a:ext uri="{28A0092B-C50C-407E-A947-70E740481C1C}">
                <a14:useLocalDpi xmlns:a14="http://schemas.microsoft.com/office/drawing/2010/main" val="0"/>
              </a:ext>
            </a:extLst>
          </a:blip>
          <a:srcRect t="24258" b="10927"/>
          <a:stretch/>
        </p:blipFill>
        <p:spPr>
          <a:xfrm rot="16200000" flipV="1">
            <a:off x="4048124" y="1762126"/>
            <a:ext cx="6858002" cy="3333750"/>
          </a:xfrm>
          <a:prstGeom prst="rect">
            <a:avLst/>
          </a:prstGeom>
        </p:spPr>
      </p:pic>
      <p:sp>
        <p:nvSpPr>
          <p:cNvPr id="20" name="Rectangle 19"/>
          <p:cNvSpPr/>
          <p:nvPr userDrawn="1"/>
        </p:nvSpPr>
        <p:spPr>
          <a:xfrm>
            <a:off x="-2" y="4621894"/>
            <a:ext cx="2209802" cy="86178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494C52"/>
              </a:solidFill>
            </a:endParaRPr>
          </a:p>
        </p:txBody>
      </p:sp>
      <p:sp>
        <p:nvSpPr>
          <p:cNvPr id="21" name="Content Placeholder 9"/>
          <p:cNvSpPr>
            <a:spLocks noGrp="1"/>
          </p:cNvSpPr>
          <p:nvPr>
            <p:ph sz="quarter" idx="10" hasCustomPrompt="1"/>
          </p:nvPr>
        </p:nvSpPr>
        <p:spPr>
          <a:xfrm>
            <a:off x="6159501" y="3147787"/>
            <a:ext cx="2530475" cy="3193142"/>
          </a:xfrm>
          <a:prstGeom prst="rect">
            <a:avLst/>
          </a:prstGeom>
        </p:spPr>
        <p:txBody>
          <a:bodyPr vert="horz" anchor="b" anchorCtr="0"/>
          <a:lstStyle>
            <a:lvl1pPr marL="0" indent="0">
              <a:spcBef>
                <a:spcPts val="0"/>
              </a:spcBef>
              <a:spcAft>
                <a:spcPts val="200"/>
              </a:spcAft>
              <a:buFontTx/>
              <a:buNone/>
              <a:defRPr sz="1400" kern="0" cap="all" spc="200" baseline="0">
                <a:solidFill>
                  <a:srgbClr val="686061"/>
                </a:solidFill>
                <a:effectLst>
                  <a:outerShdw blurRad="50800" dist="38100" dir="2700000" algn="tl" rotWithShape="0">
                    <a:srgbClr val="FFFFFF">
                      <a:alpha val="43000"/>
                    </a:srgbClr>
                  </a:outerShdw>
                </a:effectLst>
                <a:latin typeface="Arial"/>
                <a:cs typeface="Arial"/>
              </a:defRPr>
            </a:lvl1pPr>
            <a:lvl2pPr marL="0" indent="0">
              <a:lnSpc>
                <a:spcPts val="2600"/>
              </a:lnSpc>
              <a:spcBef>
                <a:spcPts val="0"/>
              </a:spcBef>
              <a:spcAft>
                <a:spcPts val="3200"/>
              </a:spcAft>
              <a:buFontTx/>
              <a:buNone/>
              <a:defRPr sz="2400" b="1" i="0" kern="1200" spc="50">
                <a:solidFill>
                  <a:srgbClr val="104382"/>
                </a:solidFill>
                <a:effectLst>
                  <a:outerShdw blurRad="50800" dist="38100" dir="2700000" algn="tl" rotWithShape="0">
                    <a:srgbClr val="FFFFFF">
                      <a:alpha val="43000"/>
                    </a:srgbClr>
                  </a:outerShdw>
                </a:effectLst>
                <a:latin typeface="Arial"/>
                <a:cs typeface="Arial"/>
              </a:defRPr>
            </a:lvl2pPr>
            <a:lvl3pPr marL="0" indent="0">
              <a:spcBef>
                <a:spcPts val="2400"/>
              </a:spcBef>
              <a:buFontTx/>
              <a:buNone/>
              <a:defRPr sz="1300">
                <a:solidFill>
                  <a:srgbClr val="686061"/>
                </a:solidFill>
                <a:effectLst>
                  <a:outerShdw blurRad="50800" dist="38100" dir="2700000" algn="tl" rotWithShape="0">
                    <a:srgbClr val="FFFFFF">
                      <a:alpha val="43000"/>
                    </a:srgbClr>
                  </a:outerShdw>
                </a:effectLst>
                <a:latin typeface="Arial"/>
                <a:cs typeface="Arial"/>
              </a:defRPr>
            </a:lvl3pPr>
            <a:lvl4pPr>
              <a:defRPr>
                <a:solidFill>
                  <a:schemeClr val="tx1"/>
                </a:solidFill>
                <a:latin typeface="Arial"/>
                <a:cs typeface="Arial"/>
              </a:defRPr>
            </a:lvl4pPr>
            <a:lvl5pPr>
              <a:defRPr>
                <a:solidFill>
                  <a:schemeClr val="tx1"/>
                </a:solidFill>
                <a:latin typeface="Arial"/>
                <a:cs typeface="Arial"/>
              </a:defRPr>
            </a:lvl5pPr>
          </a:lstStyle>
          <a:p>
            <a:pPr lvl="0"/>
            <a:r>
              <a:rPr lang="en-US" dirty="0"/>
              <a:t>First level</a:t>
            </a:r>
          </a:p>
          <a:p>
            <a:pPr lvl="1"/>
            <a:r>
              <a:rPr lang="en-US" dirty="0"/>
              <a:t>Second level</a:t>
            </a:r>
          </a:p>
          <a:p>
            <a:pPr lvl="2"/>
            <a:r>
              <a:rPr lang="en-US" dirty="0"/>
              <a:t>Third level</a:t>
            </a:r>
          </a:p>
        </p:txBody>
      </p:sp>
      <p:sp>
        <p:nvSpPr>
          <p:cNvPr id="3" name="AutoShape 4" descr="Image result for nrsc logo">
            <a:extLst>
              <a:ext uri="{FF2B5EF4-FFF2-40B4-BE49-F238E27FC236}">
                <a16:creationId xmlns:a16="http://schemas.microsoft.com/office/drawing/2014/main" id="{EF7289F7-476D-485B-84CF-5B402719856E}"/>
              </a:ext>
            </a:extLst>
          </p:cNvPr>
          <p:cNvSpPr>
            <a:spLocks noChangeAspect="1" noChangeArrowheads="1"/>
          </p:cNvSpPr>
          <p:nvPr userDrawn="1"/>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p>
        </p:txBody>
      </p:sp>
      <p:pic>
        <p:nvPicPr>
          <p:cNvPr id="9" name="Picture 8">
            <a:extLst>
              <a:ext uri="{FF2B5EF4-FFF2-40B4-BE49-F238E27FC236}">
                <a16:creationId xmlns:a16="http://schemas.microsoft.com/office/drawing/2014/main" id="{F550ED32-BDCC-4D31-9324-E398AC426F6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76200" y="4780370"/>
            <a:ext cx="1953450" cy="54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8851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One">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Oval 2"/>
          <p:cNvSpPr/>
          <p:nvPr userDrawn="1"/>
        </p:nvSpPr>
        <p:spPr>
          <a:xfrm>
            <a:off x="2614264" y="1471706"/>
            <a:ext cx="3914588" cy="391458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494C52"/>
              </a:solidFill>
            </a:endParaRPr>
          </a:p>
        </p:txBody>
      </p:sp>
      <p:pic>
        <p:nvPicPr>
          <p:cNvPr id="10" name="Picture 9" descr="10.jpg"/>
          <p:cNvPicPr>
            <a:picLocks noChangeAspect="1"/>
          </p:cNvPicPr>
          <p:nvPr userDrawn="1"/>
        </p:nvPicPr>
        <p:blipFill rotWithShape="1">
          <a:blip r:embed="rId3" cstate="print">
            <a:alphaModFix amt="65000"/>
            <a:extLst>
              <a:ext uri="{28A0092B-C50C-407E-A947-70E740481C1C}">
                <a14:useLocalDpi xmlns:a14="http://schemas.microsoft.com/office/drawing/2010/main" val="0"/>
              </a:ext>
            </a:extLst>
          </a:blip>
          <a:srcRect l="24983"/>
          <a:stretch/>
        </p:blipFill>
        <p:spPr>
          <a:xfrm>
            <a:off x="2614263" y="1471706"/>
            <a:ext cx="3915474" cy="3914588"/>
          </a:xfrm>
          <a:prstGeom prst="ellipse">
            <a:avLst/>
          </a:prstGeom>
        </p:spPr>
      </p:pic>
      <p:grpSp>
        <p:nvGrpSpPr>
          <p:cNvPr id="25" name="Group 24"/>
          <p:cNvGrpSpPr/>
          <p:nvPr userDrawn="1"/>
        </p:nvGrpSpPr>
        <p:grpSpPr>
          <a:xfrm>
            <a:off x="3291500" y="3968920"/>
            <a:ext cx="2520617" cy="581207"/>
            <a:chOff x="493020" y="6080368"/>
            <a:chExt cx="2232098" cy="514679"/>
          </a:xfrm>
        </p:grpSpPr>
        <p:pic>
          <p:nvPicPr>
            <p:cNvPr id="26" name="Picture 2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493020" y="6141593"/>
              <a:ext cx="1406290" cy="392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2210438" y="6080368"/>
              <a:ext cx="514680" cy="51467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Straight Connector 27"/>
            <p:cNvCxnSpPr/>
            <p:nvPr userDrawn="1"/>
          </p:nvCxnSpPr>
          <p:spPr>
            <a:xfrm>
              <a:off x="2037791" y="6130564"/>
              <a:ext cx="0" cy="414289"/>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31" name="Content Placeholder 9"/>
          <p:cNvSpPr>
            <a:spLocks noGrp="1"/>
          </p:cNvSpPr>
          <p:nvPr>
            <p:ph sz="quarter" idx="10" hasCustomPrompt="1"/>
          </p:nvPr>
        </p:nvSpPr>
        <p:spPr>
          <a:xfrm>
            <a:off x="2614263" y="2069353"/>
            <a:ext cx="3915474" cy="1837926"/>
          </a:xfrm>
          <a:prstGeom prst="rect">
            <a:avLst/>
          </a:prstGeom>
        </p:spPr>
        <p:txBody>
          <a:bodyPr vert="horz" anchor="ctr" anchorCtr="0"/>
          <a:lstStyle>
            <a:lvl1pPr marL="0" indent="0" algn="ctr">
              <a:spcBef>
                <a:spcPts val="0"/>
              </a:spcBef>
              <a:spcAft>
                <a:spcPts val="0"/>
              </a:spcAft>
              <a:buFontTx/>
              <a:buNone/>
              <a:defRPr sz="1400" kern="0" cap="all" spc="200" baseline="0">
                <a:solidFill>
                  <a:srgbClr val="686061"/>
                </a:solidFill>
                <a:effectLst>
                  <a:outerShdw blurRad="50800" dist="38100" dir="2700000" algn="tl" rotWithShape="0">
                    <a:srgbClr val="FFFFFF">
                      <a:alpha val="43000"/>
                    </a:srgbClr>
                  </a:outerShdw>
                </a:effectLst>
                <a:latin typeface="Arial"/>
                <a:cs typeface="Arial"/>
              </a:defRPr>
            </a:lvl1pPr>
            <a:lvl2pPr marL="0" indent="0" algn="ctr">
              <a:lnSpc>
                <a:spcPts val="2600"/>
              </a:lnSpc>
              <a:spcBef>
                <a:spcPts val="0"/>
              </a:spcBef>
              <a:spcAft>
                <a:spcPts val="3200"/>
              </a:spcAft>
              <a:buFontTx/>
              <a:buNone/>
              <a:defRPr sz="2400" b="1" i="0" kern="1200" spc="50">
                <a:solidFill>
                  <a:srgbClr val="EFA32A"/>
                </a:solidFill>
                <a:effectLst>
                  <a:outerShdw blurRad="50800" dist="38100" dir="2700000" algn="tl" rotWithShape="0">
                    <a:srgbClr val="FFFFFF">
                      <a:alpha val="43000"/>
                    </a:srgbClr>
                  </a:outerShdw>
                </a:effectLst>
                <a:latin typeface="Arial"/>
                <a:cs typeface="Arial"/>
              </a:defRPr>
            </a:lvl2pPr>
            <a:lvl3pPr marL="0" indent="0" algn="ctr">
              <a:spcBef>
                <a:spcPts val="0"/>
              </a:spcBef>
              <a:buFontTx/>
              <a:buNone/>
              <a:defRPr sz="1300">
                <a:solidFill>
                  <a:srgbClr val="686061"/>
                </a:solidFill>
                <a:effectLst>
                  <a:outerShdw blurRad="50800" dist="38100" dir="2700000" algn="tl" rotWithShape="0">
                    <a:srgbClr val="FFFFFF">
                      <a:alpha val="43000"/>
                    </a:srgbClr>
                  </a:outerShdw>
                </a:effectLst>
                <a:latin typeface="Arial"/>
                <a:cs typeface="Arial"/>
              </a:defRPr>
            </a:lvl3pPr>
            <a:lvl4pPr>
              <a:defRPr>
                <a:solidFill>
                  <a:schemeClr val="tx1"/>
                </a:solidFill>
                <a:latin typeface="Arial"/>
                <a:cs typeface="Arial"/>
              </a:defRPr>
            </a:lvl4pPr>
            <a:lvl5pPr>
              <a:defRPr>
                <a:solidFill>
                  <a:schemeClr val="tx1"/>
                </a:solidFill>
                <a:latin typeface="Arial"/>
                <a:cs typeface="Arial"/>
              </a:defRPr>
            </a:lvl5pPr>
          </a:lstStyle>
          <a:p>
            <a:pPr lvl="0"/>
            <a:r>
              <a:rPr lang="en-US" dirty="0"/>
              <a:t>First level</a:t>
            </a:r>
          </a:p>
          <a:p>
            <a:pPr lvl="1"/>
            <a:r>
              <a:rPr lang="en-US" dirty="0"/>
              <a:t>Second level</a:t>
            </a:r>
          </a:p>
          <a:p>
            <a:pPr lvl="2"/>
            <a:r>
              <a:rPr lang="en-US" dirty="0"/>
              <a:t>Third level</a:t>
            </a:r>
          </a:p>
        </p:txBody>
      </p:sp>
    </p:spTree>
    <p:extLst>
      <p:ext uri="{BB962C8B-B14F-4D97-AF65-F5344CB8AC3E}">
        <p14:creationId xmlns:p14="http://schemas.microsoft.com/office/powerpoint/2010/main" val="2143980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ver Three">
    <p:spTree>
      <p:nvGrpSpPr>
        <p:cNvPr id="1" name=""/>
        <p:cNvGrpSpPr/>
        <p:nvPr/>
      </p:nvGrpSpPr>
      <p:grpSpPr>
        <a:xfrm>
          <a:off x="0" y="0"/>
          <a:ext cx="0" cy="0"/>
          <a:chOff x="0" y="0"/>
          <a:chExt cx="0" cy="0"/>
        </a:xfrm>
      </p:grpSpPr>
      <p:pic>
        <p:nvPicPr>
          <p:cNvPr id="30" name="Picture 29"/>
          <p:cNvPicPr>
            <a:picLocks noChangeAspect="1"/>
          </p:cNvPicPr>
          <p:nvPr userDrawn="1"/>
        </p:nvPicPr>
        <p:blipFill rotWithShape="1">
          <a:blip r:embed="rId2">
            <a:alphaModFix amt="45000"/>
            <a:extLst>
              <a:ext uri="{28A0092B-C50C-407E-A947-70E740481C1C}">
                <a14:useLocalDpi xmlns:a14="http://schemas.microsoft.com/office/drawing/2010/main" val="0"/>
              </a:ext>
            </a:extLst>
          </a:blip>
          <a:srcRect t="24258" b="10927"/>
          <a:stretch/>
        </p:blipFill>
        <p:spPr>
          <a:xfrm rot="16200000" flipV="1">
            <a:off x="4048124" y="1762126"/>
            <a:ext cx="6858002" cy="3333750"/>
          </a:xfrm>
          <a:prstGeom prst="rect">
            <a:avLst/>
          </a:prstGeom>
        </p:spPr>
      </p:pic>
      <p:pic>
        <p:nvPicPr>
          <p:cNvPr id="19" name="Picture 18" descr="6.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5810250" cy="6858000"/>
          </a:xfrm>
          <a:prstGeom prst="rect">
            <a:avLst/>
          </a:prstGeom>
        </p:spPr>
      </p:pic>
      <p:sp>
        <p:nvSpPr>
          <p:cNvPr id="21" name="Content Placeholder 9"/>
          <p:cNvSpPr>
            <a:spLocks noGrp="1"/>
          </p:cNvSpPr>
          <p:nvPr>
            <p:ph sz="quarter" idx="10" hasCustomPrompt="1"/>
          </p:nvPr>
        </p:nvSpPr>
        <p:spPr>
          <a:xfrm>
            <a:off x="6159501" y="3147787"/>
            <a:ext cx="2530475" cy="3193142"/>
          </a:xfrm>
          <a:prstGeom prst="rect">
            <a:avLst/>
          </a:prstGeom>
        </p:spPr>
        <p:txBody>
          <a:bodyPr vert="horz" anchor="b" anchorCtr="0"/>
          <a:lstStyle>
            <a:lvl1pPr marL="0" indent="0">
              <a:spcBef>
                <a:spcPts val="0"/>
              </a:spcBef>
              <a:spcAft>
                <a:spcPts val="200"/>
              </a:spcAft>
              <a:buFontTx/>
              <a:buNone/>
              <a:defRPr sz="1400" kern="0" cap="all" spc="200" baseline="0">
                <a:solidFill>
                  <a:srgbClr val="686061"/>
                </a:solidFill>
                <a:effectLst>
                  <a:outerShdw blurRad="50800" dist="38100" dir="2700000" algn="tl" rotWithShape="0">
                    <a:srgbClr val="FFFFFF">
                      <a:alpha val="43000"/>
                    </a:srgbClr>
                  </a:outerShdw>
                </a:effectLst>
                <a:latin typeface="Arial"/>
                <a:cs typeface="Arial"/>
              </a:defRPr>
            </a:lvl1pPr>
            <a:lvl2pPr marL="0" indent="0">
              <a:lnSpc>
                <a:spcPts val="2600"/>
              </a:lnSpc>
              <a:spcBef>
                <a:spcPts val="0"/>
              </a:spcBef>
              <a:spcAft>
                <a:spcPts val="3200"/>
              </a:spcAft>
              <a:buFontTx/>
              <a:buNone/>
              <a:defRPr sz="2400" b="1" i="0" kern="1200" spc="50">
                <a:solidFill>
                  <a:srgbClr val="104382"/>
                </a:solidFill>
                <a:effectLst>
                  <a:outerShdw blurRad="50800" dist="38100" dir="2700000" algn="tl" rotWithShape="0">
                    <a:srgbClr val="FFFFFF">
                      <a:alpha val="43000"/>
                    </a:srgbClr>
                  </a:outerShdw>
                </a:effectLst>
                <a:latin typeface="Arial"/>
                <a:cs typeface="Arial"/>
              </a:defRPr>
            </a:lvl2pPr>
            <a:lvl3pPr marL="0" indent="0">
              <a:spcBef>
                <a:spcPts val="2400"/>
              </a:spcBef>
              <a:buFontTx/>
              <a:buNone/>
              <a:defRPr sz="1300">
                <a:solidFill>
                  <a:srgbClr val="686061"/>
                </a:solidFill>
                <a:effectLst>
                  <a:outerShdw blurRad="50800" dist="38100" dir="2700000" algn="tl" rotWithShape="0">
                    <a:srgbClr val="FFFFFF">
                      <a:alpha val="43000"/>
                    </a:srgbClr>
                  </a:outerShdw>
                </a:effectLst>
                <a:latin typeface="Arial"/>
                <a:cs typeface="Arial"/>
              </a:defRPr>
            </a:lvl3pPr>
            <a:lvl4pPr>
              <a:defRPr>
                <a:solidFill>
                  <a:schemeClr val="tx1"/>
                </a:solidFill>
                <a:latin typeface="Arial"/>
                <a:cs typeface="Arial"/>
              </a:defRPr>
            </a:lvl4pPr>
            <a:lvl5pPr>
              <a:defRPr>
                <a:solidFill>
                  <a:schemeClr val="tx1"/>
                </a:solidFill>
                <a:latin typeface="Arial"/>
                <a:cs typeface="Arial"/>
              </a:defRPr>
            </a:lvl5pPr>
          </a:lstStyle>
          <a:p>
            <a:pPr lvl="0"/>
            <a:r>
              <a:rPr lang="en-US" dirty="0"/>
              <a:t>First level</a:t>
            </a:r>
          </a:p>
          <a:p>
            <a:pPr lvl="1"/>
            <a:r>
              <a:rPr lang="en-US" dirty="0"/>
              <a:t>Second level</a:t>
            </a:r>
          </a:p>
          <a:p>
            <a:pPr lvl="2"/>
            <a:r>
              <a:rPr lang="en-US" dirty="0"/>
              <a:t>Third level</a:t>
            </a:r>
          </a:p>
        </p:txBody>
      </p:sp>
      <p:sp>
        <p:nvSpPr>
          <p:cNvPr id="11" name="Rectangle 10">
            <a:extLst>
              <a:ext uri="{FF2B5EF4-FFF2-40B4-BE49-F238E27FC236}">
                <a16:creationId xmlns:a16="http://schemas.microsoft.com/office/drawing/2014/main" id="{27924E25-8455-408A-958D-CB6DD02ECA2C}"/>
              </a:ext>
            </a:extLst>
          </p:cNvPr>
          <p:cNvSpPr/>
          <p:nvPr userDrawn="1"/>
        </p:nvSpPr>
        <p:spPr>
          <a:xfrm>
            <a:off x="-2" y="4621894"/>
            <a:ext cx="2286002" cy="86178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srgbClr val="494C52"/>
              </a:solidFill>
            </a:endParaRPr>
          </a:p>
        </p:txBody>
      </p:sp>
      <p:pic>
        <p:nvPicPr>
          <p:cNvPr id="12" name="Picture 11">
            <a:extLst>
              <a:ext uri="{FF2B5EF4-FFF2-40B4-BE49-F238E27FC236}">
                <a16:creationId xmlns:a16="http://schemas.microsoft.com/office/drawing/2014/main" id="{42F56ABB-9AC3-4EDC-AAB5-327F6744CC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76200" y="4780370"/>
            <a:ext cx="1953450" cy="54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9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956464-082C-4335-AD80-A168D024D0E1}"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116124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956464-082C-4335-AD80-A168D024D0E1}"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289339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956464-082C-4335-AD80-A168D024D0E1}"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38384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956464-082C-4335-AD80-A168D024D0E1}"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905224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956464-082C-4335-AD80-A168D024D0E1}"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188290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56464-082C-4335-AD80-A168D024D0E1}"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239856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956464-082C-4335-AD80-A168D024D0E1}"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260798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956464-082C-4335-AD80-A168D024D0E1}"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2B779-296F-45DC-9246-2C175F5DC12F}" type="slidenum">
              <a:rPr lang="en-US" smtClean="0"/>
              <a:t>‹#›</a:t>
            </a:fld>
            <a:endParaRPr lang="en-US"/>
          </a:p>
        </p:txBody>
      </p:sp>
    </p:spTree>
    <p:extLst>
      <p:ext uri="{BB962C8B-B14F-4D97-AF65-F5344CB8AC3E}">
        <p14:creationId xmlns:p14="http://schemas.microsoft.com/office/powerpoint/2010/main" val="2070979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56464-082C-4335-AD80-A168D024D0E1}" type="datetimeFigureOut">
              <a:rPr lang="en-US" smtClean="0"/>
              <a:t>12/9/2019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2B779-296F-45DC-9246-2C175F5DC12F}" type="slidenum">
              <a:rPr lang="en-US" smtClean="0"/>
              <a:t>‹#›</a:t>
            </a:fld>
            <a:endParaRPr lang="en-US"/>
          </a:p>
        </p:txBody>
      </p:sp>
    </p:spTree>
    <p:extLst>
      <p:ext uri="{BB962C8B-B14F-4D97-AF65-F5344CB8AC3E}">
        <p14:creationId xmlns:p14="http://schemas.microsoft.com/office/powerpoint/2010/main" val="19248381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6">
            <a:alphaModFix amt="45000"/>
            <a:extLst>
              <a:ext uri="{28A0092B-C50C-407E-A947-70E740481C1C}">
                <a14:useLocalDpi xmlns:a14="http://schemas.microsoft.com/office/drawing/2010/main" val="0"/>
              </a:ext>
            </a:extLst>
          </a:blip>
          <a:srcRect t="24258" b="10927"/>
          <a:stretch/>
        </p:blipFill>
        <p:spPr>
          <a:xfrm rot="16200000" flipV="1">
            <a:off x="1142999" y="-1142999"/>
            <a:ext cx="6858002" cy="9143999"/>
          </a:xfrm>
          <a:prstGeom prst="rect">
            <a:avLst/>
          </a:prstGeom>
        </p:spPr>
      </p:pic>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B0E2FDD5-5C25-3441-8581-F2A3B45DE9E8}" type="datetimeFigureOut">
              <a:rPr lang="en-US" smtClean="0">
                <a:solidFill>
                  <a:srgbClr val="282D33">
                    <a:tint val="75000"/>
                  </a:srgbClr>
                </a:solidFill>
              </a:rPr>
              <a:pPr defTabSz="457200"/>
              <a:t>12/9/2019</a:t>
            </a:fld>
            <a:endParaRPr lang="en-US">
              <a:solidFill>
                <a:srgbClr val="282D33">
                  <a:tint val="75000"/>
                </a:srgb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srgbClr val="282D33">
                  <a:tint val="75000"/>
                </a:srgbClr>
              </a:solidFill>
            </a:endParaRPr>
          </a:p>
        </p:txBody>
      </p:sp>
      <p:sp>
        <p:nvSpPr>
          <p:cNvPr id="6" name="Slide Number Placeholder 5"/>
          <p:cNvSpPr>
            <a:spLocks noGrp="1"/>
          </p:cNvSpPr>
          <p:nvPr>
            <p:ph type="sldNum" sz="quarter" idx="4"/>
          </p:nvPr>
        </p:nvSpPr>
        <p:spPr>
          <a:xfrm>
            <a:off x="7010400" y="333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54C65A97-F339-F548-9F66-1F3B8D02A42D}" type="slidenum">
              <a:rPr lang="en-US" smtClean="0">
                <a:solidFill>
                  <a:srgbClr val="282D33">
                    <a:tint val="75000"/>
                  </a:srgbClr>
                </a:solidFill>
              </a:rPr>
              <a:pPr defTabSz="457200"/>
              <a:t>‹#›</a:t>
            </a:fld>
            <a:endParaRPr lang="en-US">
              <a:solidFill>
                <a:srgbClr val="282D33">
                  <a:tint val="75000"/>
                </a:srgbClr>
              </a:solidFill>
            </a:endParaRPr>
          </a:p>
        </p:txBody>
      </p:sp>
      <p:pic>
        <p:nvPicPr>
          <p:cNvPr id="10" name="Picture 4" descr="OMI_logo-06.eps"/>
          <p:cNvPicPr>
            <a:picLocks noChangeAspect="1"/>
          </p:cNvPicPr>
          <p:nvPr userDrawn="1"/>
        </p:nvPicPr>
        <p:blipFill>
          <a:blip r:embed="rId7">
            <a:lum bright="10000" contrast="-40000"/>
            <a:extLst>
              <a:ext uri="{28A0092B-C50C-407E-A947-70E740481C1C}">
                <a14:useLocalDpi xmlns:a14="http://schemas.microsoft.com/office/drawing/2010/main" val="0"/>
              </a:ext>
            </a:extLst>
          </a:blip>
          <a:srcRect/>
          <a:stretch>
            <a:fillRect/>
          </a:stretch>
        </p:blipFill>
        <p:spPr bwMode="auto">
          <a:xfrm>
            <a:off x="0" y="6369500"/>
            <a:ext cx="1761252" cy="48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4623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5791200" y="1447800"/>
            <a:ext cx="3329748" cy="3193142"/>
          </a:xfrm>
          <a:prstGeom prst="rect">
            <a:avLst/>
          </a:prstGeom>
        </p:spPr>
        <p:txBody>
          <a:bodyPr vert="horz" anchor="b" anchorCtr="0"/>
          <a:lstStyle>
            <a:lvl1pPr marL="0" indent="0" algn="l" defTabSz="457200" rtl="0" eaLnBrk="1" latinLnBrk="0" hangingPunct="1">
              <a:spcBef>
                <a:spcPts val="0"/>
              </a:spcBef>
              <a:spcAft>
                <a:spcPts val="200"/>
              </a:spcAft>
              <a:buFontTx/>
              <a:buNone/>
              <a:defRPr sz="1400" kern="0" cap="all" spc="200" baseline="0">
                <a:solidFill>
                  <a:srgbClr val="686061"/>
                </a:solidFill>
                <a:effectLst>
                  <a:outerShdw blurRad="50800" dist="38100" dir="2700000" algn="tl" rotWithShape="0">
                    <a:srgbClr val="FFFFFF">
                      <a:alpha val="43000"/>
                    </a:srgbClr>
                  </a:outerShdw>
                </a:effectLst>
                <a:latin typeface="Arial"/>
                <a:ea typeface="+mn-ea"/>
                <a:cs typeface="Arial"/>
              </a:defRPr>
            </a:lvl1pPr>
            <a:lvl2pPr marL="0" indent="0" algn="l" defTabSz="457200" rtl="0" eaLnBrk="1" latinLnBrk="0" hangingPunct="1">
              <a:lnSpc>
                <a:spcPts val="2600"/>
              </a:lnSpc>
              <a:spcBef>
                <a:spcPts val="0"/>
              </a:spcBef>
              <a:spcAft>
                <a:spcPts val="3200"/>
              </a:spcAft>
              <a:buFontTx/>
              <a:buNone/>
              <a:defRPr sz="2400" b="1" i="0" kern="1200" spc="50">
                <a:solidFill>
                  <a:srgbClr val="104382"/>
                </a:solidFill>
                <a:effectLst>
                  <a:outerShdw blurRad="50800" dist="38100" dir="2700000" algn="tl" rotWithShape="0">
                    <a:srgbClr val="FFFFFF">
                      <a:alpha val="43000"/>
                    </a:srgbClr>
                  </a:outerShdw>
                </a:effectLst>
                <a:latin typeface="Arial"/>
                <a:ea typeface="+mn-ea"/>
                <a:cs typeface="Arial"/>
              </a:defRPr>
            </a:lvl2pPr>
            <a:lvl3pPr marL="0" indent="0" algn="l" defTabSz="457200" rtl="0" eaLnBrk="1" latinLnBrk="0" hangingPunct="1">
              <a:spcBef>
                <a:spcPts val="2400"/>
              </a:spcBef>
              <a:buFontTx/>
              <a:buNone/>
              <a:defRPr sz="1300" kern="1200">
                <a:solidFill>
                  <a:srgbClr val="686061"/>
                </a:solidFill>
                <a:effectLst>
                  <a:outerShdw blurRad="50800" dist="38100" dir="2700000" algn="tl" rotWithShape="0">
                    <a:srgbClr val="FFFFFF">
                      <a:alpha val="43000"/>
                    </a:srgbClr>
                  </a:outerShdw>
                </a:effectLst>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1" indent="0" algn="l" defTabSz="457200" rtl="0" eaLnBrk="1" fontAlgn="auto" latinLnBrk="0" hangingPunct="1">
              <a:lnSpc>
                <a:spcPts val="2600"/>
              </a:lnSpc>
              <a:spcBef>
                <a:spcPts val="0"/>
              </a:spcBef>
              <a:spcAft>
                <a:spcPts val="3200"/>
              </a:spcAft>
              <a:buClrTx/>
              <a:buSzTx/>
              <a:buFontTx/>
              <a:buNone/>
              <a:tabLst/>
              <a:defRPr/>
            </a:pPr>
            <a:r>
              <a:rPr kumimoji="0" lang="en-US" sz="2400" b="1" i="0" u="none" strike="noStrike" kern="1200" cap="all" spc="300" normalizeH="0" baseline="0" noProof="0" dirty="0">
                <a:ln>
                  <a:noFill/>
                </a:ln>
                <a:solidFill>
                  <a:srgbClr val="EFA32A"/>
                </a:solidFill>
                <a:effectLst>
                  <a:outerShdw blurRad="50800" dist="38100" dir="2700000" sx="0" sy="0" algn="tl" rotWithShape="0">
                    <a:srgbClr val="EFA32A">
                      <a:alpha val="43000"/>
                    </a:srgbClr>
                  </a:outerShdw>
                </a:effectLst>
                <a:uLnTx/>
                <a:uFillTx/>
                <a:latin typeface="Corbel" panose="020B0503020204020204" pitchFamily="34" charset="0"/>
                <a:ea typeface="+mn-ea"/>
                <a:cs typeface="Arial"/>
              </a:rPr>
              <a:t>AL Statewide Primary Survey</a:t>
            </a:r>
          </a:p>
          <a:p>
            <a:pPr marL="0" marR="0" lvl="2" indent="0" algn="l" defTabSz="457200" rtl="0" eaLnBrk="1" fontAlgn="auto" latinLnBrk="0" hangingPunct="1">
              <a:lnSpc>
                <a:spcPct val="100000"/>
              </a:lnSpc>
              <a:spcBef>
                <a:spcPts val="2400"/>
              </a:spcBef>
              <a:spcAft>
                <a:spcPts val="0"/>
              </a:spcAft>
              <a:buClrTx/>
              <a:buSzTx/>
              <a:buFontTx/>
              <a:buNone/>
              <a:tabLst/>
              <a:defRPr/>
            </a:pPr>
            <a:r>
              <a:rPr kumimoji="0" lang="en-US" sz="2000" b="0" i="0" u="none" strike="noStrike" kern="1200" cap="none" spc="0" normalizeH="0" baseline="0" noProof="0" dirty="0">
                <a:ln>
                  <a:noFill/>
                </a:ln>
                <a:solidFill>
                  <a:srgbClr val="686061"/>
                </a:solidFill>
                <a:effectLst>
                  <a:outerShdw blurRad="50800" dist="38100" dir="2700000" algn="tl" rotWithShape="0">
                    <a:srgbClr val="FFFFFF">
                      <a:alpha val="43000"/>
                    </a:srgbClr>
                  </a:outerShdw>
                </a:effectLst>
                <a:uLnTx/>
                <a:uFillTx/>
                <a:latin typeface="Corbel" panose="020B0503020204020204" pitchFamily="34" charset="0"/>
                <a:ea typeface="+mn-ea"/>
                <a:cs typeface="Arial"/>
              </a:rPr>
              <a:t>December </a:t>
            </a:r>
            <a:r>
              <a:rPr lang="en-US" sz="2000" dirty="0">
                <a:latin typeface="Corbel" panose="020B0503020204020204" pitchFamily="34" charset="0"/>
              </a:rPr>
              <a:t>3-5</a:t>
            </a:r>
            <a:r>
              <a:rPr kumimoji="0" lang="en-US" sz="2000" b="0" i="0" u="none" strike="noStrike" kern="1200" cap="none" spc="0" normalizeH="0" baseline="0" noProof="0" dirty="0">
                <a:ln>
                  <a:noFill/>
                </a:ln>
                <a:solidFill>
                  <a:srgbClr val="686061"/>
                </a:solidFill>
                <a:effectLst>
                  <a:outerShdw blurRad="50800" dist="38100" dir="2700000" algn="tl" rotWithShape="0">
                    <a:srgbClr val="FFFFFF">
                      <a:alpha val="43000"/>
                    </a:srgbClr>
                  </a:outerShdw>
                </a:effectLst>
                <a:uLnTx/>
                <a:uFillTx/>
                <a:latin typeface="Corbel" panose="020B0503020204020204" pitchFamily="34" charset="0"/>
                <a:ea typeface="+mn-ea"/>
                <a:cs typeface="Arial"/>
              </a:rPr>
              <a:t>, 2019</a:t>
            </a:r>
          </a:p>
        </p:txBody>
      </p:sp>
    </p:spTree>
    <p:extLst>
      <p:ext uri="{BB962C8B-B14F-4D97-AF65-F5344CB8AC3E}">
        <p14:creationId xmlns:p14="http://schemas.microsoft.com/office/powerpoint/2010/main" val="6354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560F29-B09D-4541-9BDA-56AC4D498BB9}"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TextBox 6"/>
          <p:cNvSpPr txBox="1"/>
          <p:nvPr/>
        </p:nvSpPr>
        <p:spPr>
          <a:xfrm>
            <a:off x="609600" y="1697185"/>
            <a:ext cx="7543800" cy="4760259"/>
          </a:xfrm>
          <a:prstGeom prst="rect">
            <a:avLst/>
          </a:prstGeom>
        </p:spPr>
        <p:txBody>
          <a:bodyPr/>
          <a:lstStyle>
            <a:lvl1pPr indent="0" defTabSz="457200">
              <a:spcBef>
                <a:spcPts val="0"/>
              </a:spcBef>
              <a:spcAft>
                <a:spcPts val="3200"/>
              </a:spcAft>
              <a:buFontTx/>
              <a:buNone/>
              <a:defRPr sz="2400" cap="all" spc="300">
                <a:solidFill>
                  <a:srgbClr val="EFA32A"/>
                </a:solidFill>
                <a:effectLst>
                  <a:outerShdw blurRad="50800" dist="38100" dir="2700000" sx="0" sy="0" algn="tl" rotWithShape="0">
                    <a:srgbClr val="EFA32A">
                      <a:alpha val="43000"/>
                    </a:srgbClr>
                  </a:outerShdw>
                </a:effectLst>
                <a:latin typeface="Arial"/>
              </a:defRPr>
            </a:lvl1pPr>
            <a:lvl2pPr marL="0" lvl="1" indent="0" defTabSz="457200">
              <a:lnSpc>
                <a:spcPts val="2800"/>
              </a:lnSpc>
              <a:spcBef>
                <a:spcPts val="0"/>
              </a:spcBef>
              <a:spcAft>
                <a:spcPts val="1200"/>
              </a:spcAft>
              <a:buFontTx/>
              <a:buNone/>
              <a:defRPr sz="2000" b="1">
                <a:solidFill>
                  <a:srgbClr val="FFFFFF"/>
                </a:solidFill>
                <a:effectLst>
                  <a:outerShdw blurRad="50800" dist="38100" dir="2700000" sx="0" sy="0" algn="tl" rotWithShape="0">
                    <a:srgbClr val="EFA32A">
                      <a:alpha val="43000"/>
                    </a:srgbClr>
                  </a:outerShdw>
                </a:effectLst>
                <a:latin typeface="Arial"/>
                <a:cs typeface="Arial"/>
              </a:defRPr>
            </a:lvl2pPr>
            <a:lvl3pPr marL="274320" indent="-137160" defTabSz="457200">
              <a:lnSpc>
                <a:spcPts val="1800"/>
              </a:lnSpc>
              <a:spcBef>
                <a:spcPts val="0"/>
              </a:spcBef>
              <a:spcAft>
                <a:spcPts val="1200"/>
              </a:spcAft>
              <a:buClr>
                <a:srgbClr val="EFA32A"/>
              </a:buClr>
              <a:buFont typeface="Arial"/>
              <a:buChar char="•"/>
              <a:defRPr sz="1600">
                <a:solidFill>
                  <a:srgbClr val="FFFFFF"/>
                </a:solidFill>
                <a:effectLst>
                  <a:outerShdw blurRad="50800" dist="38100" dir="2700000" sx="0" sy="0" algn="tl" rotWithShape="0">
                    <a:srgbClr val="5992A9">
                      <a:alpha val="43000"/>
                    </a:srgbClr>
                  </a:outerShdw>
                </a:effectLst>
                <a:latin typeface="Arial"/>
                <a:cs typeface="Arial"/>
              </a:defRPr>
            </a:lvl3pPr>
            <a:lvl4pPr marL="0" indent="0" defTabSz="457200">
              <a:lnSpc>
                <a:spcPct val="100000"/>
              </a:lnSpc>
              <a:spcBef>
                <a:spcPts val="600"/>
              </a:spcBef>
              <a:spcAft>
                <a:spcPts val="400"/>
              </a:spcAft>
              <a:buFontTx/>
              <a:buNone/>
              <a:defRPr sz="1200" b="0" i="0" kern="0" cap="all" spc="200">
                <a:solidFill>
                  <a:srgbClr val="FFFFFF"/>
                </a:solidFill>
                <a:effectLst>
                  <a:outerShdw blurRad="50800" dist="38100" dir="2700000" sx="0" sy="0" algn="tl" rotWithShape="0">
                    <a:srgbClr val="5992A9">
                      <a:alpha val="43000"/>
                    </a:srgbClr>
                  </a:outerShdw>
                </a:effectLst>
                <a:latin typeface="Arial"/>
                <a:cs typeface="Arial"/>
              </a:defRPr>
            </a:lvl4pPr>
            <a:lvl5pPr marL="0" indent="0" defTabSz="457200">
              <a:lnSpc>
                <a:spcPts val="1600"/>
              </a:lnSpc>
              <a:spcBef>
                <a:spcPts val="0"/>
              </a:spcBef>
              <a:spcAft>
                <a:spcPts val="800"/>
              </a:spcAft>
              <a:buFontTx/>
              <a:buNone/>
              <a:defRPr sz="1200">
                <a:solidFill>
                  <a:srgbClr val="FFFFFF"/>
                </a:solidFill>
                <a:effectLst>
                  <a:outerShdw blurRad="50800" dist="38100" dir="2700000" sx="0" sy="0" algn="tl" rotWithShape="0">
                    <a:srgbClr val="5992A9">
                      <a:alpha val="43000"/>
                    </a:srgbClr>
                  </a:outerShdw>
                </a:effectLst>
                <a:latin typeface="Arial"/>
                <a:cs typeface="Arial"/>
              </a:defRPr>
            </a:lvl5pPr>
            <a:lvl6pPr marL="274320" indent="-137160" defTabSz="457200">
              <a:spcBef>
                <a:spcPts val="0"/>
              </a:spcBef>
              <a:spcAft>
                <a:spcPts val="800"/>
              </a:spcAft>
              <a:buClr>
                <a:srgbClr val="EFA32A"/>
              </a:buClr>
              <a:buFont typeface="Arial"/>
              <a:buChar char="•"/>
              <a:defRPr sz="1200">
                <a:solidFill>
                  <a:srgbClr val="FFFFFF"/>
                </a:solidFill>
                <a:effectLst>
                  <a:outerShdw blurRad="50800" dist="38100" dir="2700000" sx="0" sy="0" algn="tl" rotWithShape="0">
                    <a:srgbClr val="5992A9">
                      <a:alpha val="43000"/>
                    </a:srgbClr>
                  </a:outerShdw>
                </a:effectLst>
                <a:latin typeface="Arial"/>
                <a:cs typeface="Arial"/>
              </a:defRPr>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pPr marL="0" marR="0" lvl="1" indent="0" algn="ctr" defTabSz="457200" rtl="0" eaLnBrk="1" fontAlgn="auto" latinLnBrk="0" hangingPunct="1">
              <a:lnSpc>
                <a:spcPct val="10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Arial"/>
              </a:rPr>
              <a:t>The following survey was conducted by </a:t>
            </a:r>
            <a:r>
              <a:rPr kumimoji="0" lang="en-US" sz="2800" b="1" i="0" u="none" strike="noStrike" kern="1200" cap="none" spc="0" normalizeH="0" baseline="0" noProof="0" dirty="0" err="1">
                <a:ln>
                  <a:noFill/>
                </a:ln>
                <a:solidFill>
                  <a:srgbClr val="282D33">
                    <a:lumMod val="75000"/>
                    <a:lumOff val="25000"/>
                  </a:srgbClr>
                </a:solidFill>
                <a:effectLst/>
                <a:uLnTx/>
                <a:uFillTx/>
                <a:latin typeface="Corbel" panose="020B0503020204020204" pitchFamily="34" charset="0"/>
                <a:ea typeface="+mn-ea"/>
                <a:cs typeface="Arial"/>
              </a:rPr>
              <a:t>OnMessage</a:t>
            </a:r>
            <a:r>
              <a:rPr kumimoji="0" lang="en-US" sz="2800" b="1"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Arial"/>
              </a:rPr>
              <a:t> Inc. in Alabama. Telephone interviews were conducted on December 3-5. This survey consists of 700 likely GOP Primary voters and was stratified to reflect historic voter trends. </a:t>
            </a:r>
            <a:r>
              <a:rPr lang="en-US" sz="2800" dirty="0">
                <a:solidFill>
                  <a:srgbClr val="282D33">
                    <a:lumMod val="75000"/>
                    <a:lumOff val="25000"/>
                  </a:srgbClr>
                </a:solidFill>
                <a:effectLst/>
                <a:latin typeface="Corbel" panose="020B0503020204020204" pitchFamily="34" charset="0"/>
              </a:rPr>
              <a:t>M</a:t>
            </a:r>
            <a:r>
              <a:rPr kumimoji="0" lang="en-US" sz="2800" b="1" i="0" u="none" strike="noStrike" kern="1200" cap="none" spc="0" normalizeH="0" baseline="0" noProof="0" dirty="0" err="1">
                <a:ln>
                  <a:noFill/>
                </a:ln>
                <a:solidFill>
                  <a:srgbClr val="282D33">
                    <a:lumMod val="75000"/>
                    <a:lumOff val="25000"/>
                  </a:srgbClr>
                </a:solidFill>
                <a:effectLst/>
                <a:uLnTx/>
                <a:uFillTx/>
                <a:latin typeface="Corbel" panose="020B0503020204020204" pitchFamily="34" charset="0"/>
                <a:ea typeface="+mn-ea"/>
                <a:cs typeface="Arial"/>
              </a:rPr>
              <a:t>argin</a:t>
            </a:r>
            <a:r>
              <a:rPr kumimoji="0" lang="en-US" sz="2800" b="1"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Arial"/>
              </a:rPr>
              <a:t> of error is +/- 3.70%.</a:t>
            </a:r>
          </a:p>
          <a:p>
            <a:pPr marL="0" marR="0" lvl="1" indent="0" defTabSz="457200" rtl="0" eaLnBrk="1" fontAlgn="auto" latinLnBrk="0" hangingPunct="1">
              <a:lnSpc>
                <a:spcPct val="100000"/>
              </a:lnSpc>
              <a:spcBef>
                <a:spcPts val="0"/>
              </a:spcBef>
              <a:spcAft>
                <a:spcPts val="600"/>
              </a:spcAft>
              <a:buClrTx/>
              <a:buSzTx/>
              <a:buFontTx/>
              <a:buNone/>
              <a:tabLst/>
              <a:defRPr/>
            </a:pPr>
            <a:endParaRPr lang="en-US" i="1" dirty="0">
              <a:solidFill>
                <a:srgbClr val="282D33">
                  <a:lumMod val="75000"/>
                  <a:lumOff val="25000"/>
                </a:srgbClr>
              </a:solidFill>
              <a:effectLst/>
              <a:latin typeface="Corbel" panose="020B0503020204020204" pitchFamily="34" charset="0"/>
            </a:endParaRPr>
          </a:p>
          <a:p>
            <a:pPr marL="0" marR="0" lvl="1" indent="0" algn="ctr" defTabSz="457200" rtl="0" eaLnBrk="1" fontAlgn="auto" latinLnBrk="0" hangingPunct="1">
              <a:lnSpc>
                <a:spcPct val="100000"/>
              </a:lnSpc>
              <a:spcBef>
                <a:spcPts val="0"/>
              </a:spcBef>
              <a:spcAft>
                <a:spcPts val="600"/>
              </a:spcAft>
              <a:buClrTx/>
              <a:buSzTx/>
              <a:buFontTx/>
              <a:buNone/>
              <a:tabLst/>
              <a:defRPr/>
            </a:pPr>
            <a:r>
              <a:rPr lang="en-US" i="1" dirty="0">
                <a:solidFill>
                  <a:srgbClr val="282D33">
                    <a:lumMod val="75000"/>
                    <a:lumOff val="25000"/>
                  </a:srgbClr>
                </a:solidFill>
                <a:effectLst/>
                <a:latin typeface="Corbel" panose="020B0503020204020204" pitchFamily="34" charset="0"/>
              </a:rPr>
              <a:t>Wes Anderson won the AAPC ‘pollster of the year’ award in 2018 for his success and accuracy in winning US Senate races with Sen. Rick Scott (FL) and Sen. Josh Hawley (MO).</a:t>
            </a:r>
          </a:p>
          <a:p>
            <a:pPr marL="0" marR="0" lvl="1" indent="0" defTabSz="457200" rtl="0" eaLnBrk="1" fontAlgn="auto" latinLnBrk="0" hangingPunct="1">
              <a:lnSpc>
                <a:spcPct val="100000"/>
              </a:lnSpc>
              <a:spcBef>
                <a:spcPts val="0"/>
              </a:spcBef>
              <a:spcAft>
                <a:spcPts val="600"/>
              </a:spcAft>
              <a:buClrTx/>
              <a:buSzTx/>
              <a:buFontTx/>
              <a:buNone/>
              <a:tabLst/>
              <a:defRPr/>
            </a:pPr>
            <a:endParaRPr kumimoji="0" lang="en-US" sz="2800" b="1"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Arial"/>
            </a:endParaRPr>
          </a:p>
          <a:p>
            <a:pPr marL="0" marR="0" lvl="0" indent="0" algn="l" defTabSz="457200" rtl="0" eaLnBrk="1" fontAlgn="auto" latinLnBrk="0" hangingPunct="1">
              <a:lnSpc>
                <a:spcPct val="100000"/>
              </a:lnSpc>
              <a:spcBef>
                <a:spcPts val="0"/>
              </a:spcBef>
              <a:spcAft>
                <a:spcPts val="3200"/>
              </a:spcAft>
              <a:buClrTx/>
              <a:buSzTx/>
              <a:buFontTx/>
              <a:buNone/>
              <a:tabLst/>
              <a:defRPr/>
            </a:pPr>
            <a:endParaRPr kumimoji="0" lang="en-US" sz="2400" b="1" i="0" u="none" strike="noStrike" kern="1200" cap="all" spc="300" normalizeH="0" baseline="0" noProof="0" dirty="0">
              <a:ln>
                <a:noFill/>
              </a:ln>
              <a:solidFill>
                <a:srgbClr val="494C52"/>
              </a:solidFill>
              <a:effectLst>
                <a:outerShdw blurRad="50800" dist="38100" dir="2700000" sx="0" sy="0" algn="tl" rotWithShape="0">
                  <a:srgbClr val="EFA32A">
                    <a:alpha val="43000"/>
                  </a:srgbClr>
                </a:outerShdw>
              </a:effectLst>
              <a:uLnTx/>
              <a:uFillTx/>
              <a:latin typeface="Arial"/>
              <a:ea typeface="+mn-ea"/>
              <a:cs typeface="+mn-cs"/>
            </a:endParaRPr>
          </a:p>
        </p:txBody>
      </p:sp>
      <p:sp>
        <p:nvSpPr>
          <p:cNvPr id="5" name="Rectangle 2">
            <a:extLst>
              <a:ext uri="{FF2B5EF4-FFF2-40B4-BE49-F238E27FC236}">
                <a16:creationId xmlns:a16="http://schemas.microsoft.com/office/drawing/2014/main" id="{FA357918-7005-4845-945E-C546223E61D0}"/>
              </a:ext>
            </a:extLst>
          </p:cNvPr>
          <p:cNvSpPr>
            <a:spLocks noGrp="1" noChangeArrowheads="1"/>
          </p:cNvSpPr>
          <p:nvPr>
            <p:ph type="title"/>
          </p:nvPr>
        </p:nvSpPr>
        <p:spPr bwMode="auto">
          <a:xfrm>
            <a:off x="45720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3600" b="1" cap="small" spc="300" dirty="0">
                <a:solidFill>
                  <a:srgbClr val="EFA32A"/>
                </a:solidFill>
                <a:effectLst>
                  <a:outerShdw blurRad="50800" dist="38100" dir="2700000" sx="0" sy="0" algn="tl" rotWithShape="0">
                    <a:srgbClr val="EFA32A">
                      <a:alpha val="43000"/>
                    </a:srgbClr>
                  </a:outerShdw>
                </a:effectLst>
                <a:latin typeface="Corbel" panose="020B0503020204020204" pitchFamily="34" charset="0"/>
                <a:ea typeface="+mn-ea"/>
                <a:cs typeface="+mn-cs"/>
              </a:rPr>
              <a:t>Methodology</a:t>
            </a:r>
            <a:br>
              <a:rPr lang="en-US" sz="2800" dirty="0">
                <a:latin typeface="Times New Roman" pitchFamily="18" charset="0"/>
                <a:cs typeface="Times New Roman" pitchFamily="18" charset="0"/>
              </a:rPr>
            </a:br>
            <a:endParaRPr lang="en-US" sz="2400" dirty="0">
              <a:solidFill>
                <a:srgbClr val="FFFFFF"/>
              </a:solidFill>
              <a:latin typeface="Corbel" panose="020B0503020204020204" pitchFamily="34" charset="0"/>
              <a:cs typeface="Times New Roman" pitchFamily="18" charset="0"/>
            </a:endParaRPr>
          </a:p>
        </p:txBody>
      </p:sp>
    </p:spTree>
    <p:extLst>
      <p:ext uri="{BB962C8B-B14F-4D97-AF65-F5344CB8AC3E}">
        <p14:creationId xmlns:p14="http://schemas.microsoft.com/office/powerpoint/2010/main" val="39835693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4A34DFBF-1BA4-4D9C-9776-5225384588A7}"/>
              </a:ext>
            </a:extLst>
          </p:cNvPr>
          <p:cNvSpPr txBox="1"/>
          <p:nvPr/>
        </p:nvSpPr>
        <p:spPr>
          <a:xfrm>
            <a:off x="938570" y="845119"/>
            <a:ext cx="7467600"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6616E"/>
                </a:solidFill>
                <a:effectLst/>
                <a:uLnTx/>
                <a:uFillTx/>
                <a:latin typeface="Calibri"/>
                <a:ea typeface="+mn-ea"/>
                <a:cs typeface="+mn-cs"/>
              </a:rPr>
              <a:t>Thinking about next year’s Republican Primary election in March, if the election for U.S. Senator were held today and the candidates were (ROTATE NAMES) Stanley Adair, Bradley Byrne, Arnold Mooney, Roy Moore, Ruth Page Nelson, Jeff Sessions, and Tommy Tuberville, for whom would you vote?</a:t>
            </a:r>
          </a:p>
        </p:txBody>
      </p:sp>
      <p:graphicFrame>
        <p:nvGraphicFramePr>
          <p:cNvPr id="11" name="Chart 10"/>
          <p:cNvGraphicFramePr/>
          <p:nvPr/>
        </p:nvGraphicFramePr>
        <p:xfrm>
          <a:off x="554432" y="467449"/>
          <a:ext cx="7716686" cy="5959842"/>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4"/>
          <p:cNvSpPr>
            <a:spLocks noGrp="1"/>
          </p:cNvSpPr>
          <p:nvPr>
            <p:ph type="sldNum" sz="quarter" idx="11"/>
          </p:nvPr>
        </p:nvSpPr>
        <p:spPr>
          <a:xfrm>
            <a:off x="7010400" y="0"/>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214F853-A150-4EBB-8187-D79B5CC0C094}"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Text Box 53"/>
          <p:cNvSpPr txBox="1">
            <a:spLocks noChangeArrowheads="1"/>
          </p:cNvSpPr>
          <p:nvPr/>
        </p:nvSpPr>
        <p:spPr bwMode="auto">
          <a:xfrm>
            <a:off x="1165346" y="2663364"/>
            <a:ext cx="685800" cy="461665"/>
          </a:xfrm>
          <a:prstGeom prst="rect">
            <a:avLst/>
          </a:prstGeom>
          <a:noFill/>
          <a:ln w="9525">
            <a:noFill/>
            <a:miter lim="800000"/>
            <a:headEnd/>
            <a:tailEnd/>
          </a:ln>
          <a:effectLst/>
        </p:spPr>
        <p:txBody>
          <a:bodyPr wrap="square">
            <a:spAutoFit/>
          </a:bodyPr>
          <a:lstStyle/>
          <a:p>
            <a:pPr marL="0" marR="0" lvl="0" indent="0" algn="ctr" defTabSz="4572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73767D"/>
                </a:solidFill>
                <a:effectLst/>
                <a:uLnTx/>
                <a:uFillTx/>
                <a:latin typeface="Corbel" panose="020B0503020204020204" pitchFamily="34" charset="0"/>
                <a:ea typeface="+mn-ea"/>
                <a:cs typeface="+mn-cs"/>
              </a:rPr>
              <a:t>44</a:t>
            </a:r>
          </a:p>
        </p:txBody>
      </p:sp>
      <p:sp>
        <p:nvSpPr>
          <p:cNvPr id="15" name="Text Box 53"/>
          <p:cNvSpPr txBox="1">
            <a:spLocks noChangeArrowheads="1"/>
          </p:cNvSpPr>
          <p:nvPr/>
        </p:nvSpPr>
        <p:spPr bwMode="auto">
          <a:xfrm>
            <a:off x="2344252" y="4187903"/>
            <a:ext cx="815148" cy="461665"/>
          </a:xfrm>
          <a:prstGeom prst="rect">
            <a:avLst/>
          </a:prstGeom>
          <a:noFill/>
          <a:ln w="9525">
            <a:noFill/>
            <a:miter lim="800000"/>
            <a:headEnd/>
            <a:tailEnd/>
          </a:ln>
          <a:effectLst/>
        </p:spPr>
        <p:txBody>
          <a:bodyPr wrap="square">
            <a:spAutoFit/>
          </a:bodyPr>
          <a:lstStyle/>
          <a:p>
            <a:pPr marL="0" marR="0" lvl="0" indent="0" algn="ctr" defTabSz="4572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73767D"/>
                </a:solidFill>
                <a:effectLst/>
                <a:uLnTx/>
                <a:uFillTx/>
                <a:latin typeface="Corbel" panose="020B0503020204020204" pitchFamily="34" charset="0"/>
                <a:ea typeface="+mn-ea"/>
                <a:cs typeface="+mn-cs"/>
              </a:rPr>
              <a:t>21</a:t>
            </a:r>
          </a:p>
        </p:txBody>
      </p:sp>
      <p:sp>
        <p:nvSpPr>
          <p:cNvPr id="12" name="Rectangle 2"/>
          <p:cNvSpPr>
            <a:spLocks noGrp="1" noChangeArrowheads="1"/>
          </p:cNvSpPr>
          <p:nvPr>
            <p:ph type="title"/>
          </p:nvPr>
        </p:nvSpPr>
        <p:spPr bwMode="auto">
          <a:xfrm>
            <a:off x="457200" y="274638"/>
            <a:ext cx="5943600" cy="639762"/>
          </a:xfrm>
          <a:noFill/>
          <a:ln>
            <a:miter lim="800000"/>
            <a:headEnd/>
            <a:tailEnd/>
          </a:ln>
        </p:spPr>
        <p:txBody>
          <a:bodyPr vert="horz" wrap="square" lIns="91440" tIns="45720" rIns="91440" bIns="45720" numCol="1" anchor="t" anchorCtr="0" compatLnSpc="1">
            <a:prstTxWarp prst="textNoShape">
              <a:avLst/>
            </a:prstTxWarp>
          </a:bodyPr>
          <a:lstStyle/>
          <a:p>
            <a:pPr algn="l"/>
            <a: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t>Primary Ballot</a:t>
            </a:r>
            <a:endParaRPr lang="en-US" sz="2000" cap="small" dirty="0">
              <a:solidFill>
                <a:srgbClr val="4F8093"/>
              </a:solidFill>
              <a:latin typeface="Corbel" panose="020B0503020204020204" pitchFamily="34" charset="0"/>
              <a:cs typeface="Times New Roman" pitchFamily="18" charset="0"/>
            </a:endParaRPr>
          </a:p>
        </p:txBody>
      </p:sp>
      <p:sp>
        <p:nvSpPr>
          <p:cNvPr id="35" name="TextBox 34">
            <a:extLst>
              <a:ext uri="{FF2B5EF4-FFF2-40B4-BE49-F238E27FC236}">
                <a16:creationId xmlns:a16="http://schemas.microsoft.com/office/drawing/2014/main" id="{4A98CB8F-A12C-4E04-9EDE-102DE3548A3A}"/>
              </a:ext>
            </a:extLst>
          </p:cNvPr>
          <p:cNvSpPr txBox="1"/>
          <p:nvPr/>
        </p:nvSpPr>
        <p:spPr>
          <a:xfrm>
            <a:off x="8026304" y="2283448"/>
            <a:ext cx="1358432" cy="1938992"/>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Vote Sessions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Lean Sessions</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Vote Tuberville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Lean Tuberville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Vote Byrne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Lean Byrne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Vote Moore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Lean Moore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Other</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56616E"/>
                </a:solidFill>
                <a:effectLst/>
                <a:uLnTx/>
                <a:uFillTx/>
                <a:latin typeface="Corbel" panose="020B0503020204020204" pitchFamily="34" charset="0"/>
                <a:ea typeface="+mn-ea"/>
                <a:cs typeface="Times New Roman" pitchFamily="18" charset="0"/>
              </a:rPr>
              <a:t>Undecided</a:t>
            </a:r>
          </a:p>
        </p:txBody>
      </p:sp>
      <p:sp>
        <p:nvSpPr>
          <p:cNvPr id="36" name="Oval 35">
            <a:extLst>
              <a:ext uri="{FF2B5EF4-FFF2-40B4-BE49-F238E27FC236}">
                <a16:creationId xmlns:a16="http://schemas.microsoft.com/office/drawing/2014/main" id="{B0C52D9C-B8CC-42FD-9C28-E6E00F99B503}"/>
              </a:ext>
            </a:extLst>
          </p:cNvPr>
          <p:cNvSpPr/>
          <p:nvPr/>
        </p:nvSpPr>
        <p:spPr>
          <a:xfrm>
            <a:off x="7938281" y="2752252"/>
            <a:ext cx="136071" cy="136071"/>
          </a:xfrm>
          <a:prstGeom prst="ellipse">
            <a:avLst/>
          </a:prstGeom>
          <a:solidFill>
            <a:srgbClr val="F09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37" name="Oval 36">
            <a:extLst>
              <a:ext uri="{FF2B5EF4-FFF2-40B4-BE49-F238E27FC236}">
                <a16:creationId xmlns:a16="http://schemas.microsoft.com/office/drawing/2014/main" id="{BE92BEC4-982C-480F-A73B-20433A5F2542}"/>
              </a:ext>
            </a:extLst>
          </p:cNvPr>
          <p:cNvSpPr/>
          <p:nvPr/>
        </p:nvSpPr>
        <p:spPr>
          <a:xfrm>
            <a:off x="7938281" y="2914235"/>
            <a:ext cx="136071" cy="136071"/>
          </a:xfrm>
          <a:prstGeom prst="ellipse">
            <a:avLst/>
          </a:prstGeom>
          <a:solidFill>
            <a:srgbClr val="FFC8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38" name="Oval 37">
            <a:extLst>
              <a:ext uri="{FF2B5EF4-FFF2-40B4-BE49-F238E27FC236}">
                <a16:creationId xmlns:a16="http://schemas.microsoft.com/office/drawing/2014/main" id="{687B06D8-86C5-4617-AF72-1D2CD1EFE287}"/>
              </a:ext>
            </a:extLst>
          </p:cNvPr>
          <p:cNvSpPr/>
          <p:nvPr/>
        </p:nvSpPr>
        <p:spPr>
          <a:xfrm>
            <a:off x="7933696" y="2540535"/>
            <a:ext cx="136071" cy="136071"/>
          </a:xfrm>
          <a:prstGeom prst="ellipse">
            <a:avLst/>
          </a:prstGeom>
          <a:solidFill>
            <a:srgbClr val="7BAB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39" name="Oval 38">
            <a:extLst>
              <a:ext uri="{FF2B5EF4-FFF2-40B4-BE49-F238E27FC236}">
                <a16:creationId xmlns:a16="http://schemas.microsoft.com/office/drawing/2014/main" id="{AD776ED4-42EC-42AD-ADEE-37E96729E90B}"/>
              </a:ext>
            </a:extLst>
          </p:cNvPr>
          <p:cNvSpPr/>
          <p:nvPr/>
        </p:nvSpPr>
        <p:spPr>
          <a:xfrm>
            <a:off x="7933696" y="2375977"/>
            <a:ext cx="136071" cy="136071"/>
          </a:xfrm>
          <a:prstGeom prst="ellipse">
            <a:avLst/>
          </a:prstGeom>
          <a:solidFill>
            <a:srgbClr val="4F80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13" name="Oval 12">
            <a:extLst>
              <a:ext uri="{FF2B5EF4-FFF2-40B4-BE49-F238E27FC236}">
                <a16:creationId xmlns:a16="http://schemas.microsoft.com/office/drawing/2014/main" id="{DC9DBEC3-BDF1-4178-8D0A-830934BBFB2D}"/>
              </a:ext>
            </a:extLst>
          </p:cNvPr>
          <p:cNvSpPr/>
          <p:nvPr/>
        </p:nvSpPr>
        <p:spPr>
          <a:xfrm>
            <a:off x="7937063" y="3077332"/>
            <a:ext cx="136071" cy="136071"/>
          </a:xfrm>
          <a:prstGeom prst="ellipse">
            <a:avLst/>
          </a:prstGeom>
          <a:solidFill>
            <a:srgbClr val="569A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14" name="Oval 13">
            <a:extLst>
              <a:ext uri="{FF2B5EF4-FFF2-40B4-BE49-F238E27FC236}">
                <a16:creationId xmlns:a16="http://schemas.microsoft.com/office/drawing/2014/main" id="{185BBA24-C7C7-496F-864E-B66009AF515A}"/>
              </a:ext>
            </a:extLst>
          </p:cNvPr>
          <p:cNvSpPr/>
          <p:nvPr/>
        </p:nvSpPr>
        <p:spPr>
          <a:xfrm>
            <a:off x="7943163" y="3273622"/>
            <a:ext cx="136071" cy="136071"/>
          </a:xfrm>
          <a:prstGeom prst="ellipse">
            <a:avLst/>
          </a:prstGeom>
          <a:solidFill>
            <a:srgbClr val="C8E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18" name="Oval 17">
            <a:extLst>
              <a:ext uri="{FF2B5EF4-FFF2-40B4-BE49-F238E27FC236}">
                <a16:creationId xmlns:a16="http://schemas.microsoft.com/office/drawing/2014/main" id="{98BEA174-D6D3-4D3A-AA08-6EF6CF83B2D5}"/>
              </a:ext>
            </a:extLst>
          </p:cNvPr>
          <p:cNvSpPr/>
          <p:nvPr/>
        </p:nvSpPr>
        <p:spPr>
          <a:xfrm>
            <a:off x="7946829" y="3807354"/>
            <a:ext cx="136071" cy="136071"/>
          </a:xfrm>
          <a:prstGeom prst="ellipse">
            <a:avLst/>
          </a:prstGeom>
          <a:solidFill>
            <a:schemeClr val="bg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20" name="Oval 19">
            <a:extLst>
              <a:ext uri="{FF2B5EF4-FFF2-40B4-BE49-F238E27FC236}">
                <a16:creationId xmlns:a16="http://schemas.microsoft.com/office/drawing/2014/main" id="{7522AAC8-745A-4BFA-9F8B-7F96005C4314}"/>
              </a:ext>
            </a:extLst>
          </p:cNvPr>
          <p:cNvSpPr/>
          <p:nvPr/>
        </p:nvSpPr>
        <p:spPr>
          <a:xfrm>
            <a:off x="7944393" y="3447370"/>
            <a:ext cx="136071" cy="136071"/>
          </a:xfrm>
          <a:prstGeom prst="ellipse">
            <a:avLst/>
          </a:prstGeom>
          <a:solidFill>
            <a:srgbClr val="862C0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21" name="Oval 20">
            <a:extLst>
              <a:ext uri="{FF2B5EF4-FFF2-40B4-BE49-F238E27FC236}">
                <a16:creationId xmlns:a16="http://schemas.microsoft.com/office/drawing/2014/main" id="{3B200999-FFCF-4DD8-9049-2E564C6E3CBF}"/>
              </a:ext>
            </a:extLst>
          </p:cNvPr>
          <p:cNvSpPr/>
          <p:nvPr/>
        </p:nvSpPr>
        <p:spPr>
          <a:xfrm>
            <a:off x="7950490" y="3636345"/>
            <a:ext cx="136071" cy="136071"/>
          </a:xfrm>
          <a:prstGeom prst="ellipse">
            <a:avLst/>
          </a:prstGeom>
          <a:solidFill>
            <a:srgbClr val="B4745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24" name="Oval 23">
            <a:extLst>
              <a:ext uri="{FF2B5EF4-FFF2-40B4-BE49-F238E27FC236}">
                <a16:creationId xmlns:a16="http://schemas.microsoft.com/office/drawing/2014/main" id="{B4986424-2F79-4CBB-804F-A357487690AE}"/>
              </a:ext>
            </a:extLst>
          </p:cNvPr>
          <p:cNvSpPr/>
          <p:nvPr/>
        </p:nvSpPr>
        <p:spPr>
          <a:xfrm>
            <a:off x="7954156" y="4010107"/>
            <a:ext cx="136071" cy="136071"/>
          </a:xfrm>
          <a:prstGeom prst="ellipse">
            <a:avLst/>
          </a:prstGeom>
          <a:solidFill>
            <a:srgbClr val="5E6A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25" name="Text Box 53">
            <a:extLst>
              <a:ext uri="{FF2B5EF4-FFF2-40B4-BE49-F238E27FC236}">
                <a16:creationId xmlns:a16="http://schemas.microsoft.com/office/drawing/2014/main" id="{C37003E2-72C9-4DB7-990E-DF4BD41DD65F}"/>
              </a:ext>
            </a:extLst>
          </p:cNvPr>
          <p:cNvSpPr txBox="1">
            <a:spLocks noChangeArrowheads="1"/>
          </p:cNvSpPr>
          <p:nvPr/>
        </p:nvSpPr>
        <p:spPr bwMode="auto">
          <a:xfrm>
            <a:off x="3529843" y="4676873"/>
            <a:ext cx="815148" cy="461665"/>
          </a:xfrm>
          <a:prstGeom prst="rect">
            <a:avLst/>
          </a:prstGeom>
          <a:noFill/>
          <a:ln w="9525">
            <a:noFill/>
            <a:miter lim="800000"/>
            <a:headEnd/>
            <a:tailEnd/>
          </a:ln>
          <a:effectLst/>
        </p:spPr>
        <p:txBody>
          <a:bodyPr wrap="square">
            <a:spAutoFit/>
          </a:bodyPr>
          <a:lstStyle/>
          <a:p>
            <a:pPr marL="0" marR="0" lvl="0" indent="0" algn="ctr" defTabSz="4572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73767D"/>
                </a:solidFill>
                <a:effectLst/>
                <a:uLnTx/>
                <a:uFillTx/>
                <a:latin typeface="Corbel" panose="020B0503020204020204" pitchFamily="34" charset="0"/>
                <a:ea typeface="+mn-ea"/>
                <a:cs typeface="+mn-cs"/>
              </a:rPr>
              <a:t>14</a:t>
            </a:r>
          </a:p>
        </p:txBody>
      </p:sp>
      <p:sp>
        <p:nvSpPr>
          <p:cNvPr id="26" name="Text Box 53">
            <a:extLst>
              <a:ext uri="{FF2B5EF4-FFF2-40B4-BE49-F238E27FC236}">
                <a16:creationId xmlns:a16="http://schemas.microsoft.com/office/drawing/2014/main" id="{4AD0DE7D-79CF-4E19-BC73-A65BEC8FED01}"/>
              </a:ext>
            </a:extLst>
          </p:cNvPr>
          <p:cNvSpPr txBox="1">
            <a:spLocks noChangeArrowheads="1"/>
          </p:cNvSpPr>
          <p:nvPr/>
        </p:nvSpPr>
        <p:spPr bwMode="auto">
          <a:xfrm>
            <a:off x="4790042" y="5122430"/>
            <a:ext cx="815148" cy="461665"/>
          </a:xfrm>
          <a:prstGeom prst="rect">
            <a:avLst/>
          </a:prstGeom>
          <a:noFill/>
          <a:ln w="9525">
            <a:noFill/>
            <a:miter lim="800000"/>
            <a:headEnd/>
            <a:tailEnd/>
          </a:ln>
          <a:effectLst/>
        </p:spPr>
        <p:txBody>
          <a:bodyPr wrap="square">
            <a:spAutoFit/>
          </a:bodyPr>
          <a:lstStyle/>
          <a:p>
            <a:pPr marL="0" marR="0" lvl="0" indent="0" algn="ctr" defTabSz="457200" rtl="0" eaLnBrk="1" fontAlgn="base" latinLnBrk="0" hangingPunct="1">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73767D"/>
                </a:solidFill>
                <a:effectLst/>
                <a:uLnTx/>
                <a:uFillTx/>
                <a:latin typeface="Corbel" panose="020B0503020204020204" pitchFamily="34" charset="0"/>
                <a:ea typeface="+mn-ea"/>
                <a:cs typeface="+mn-cs"/>
              </a:rPr>
              <a:t>7</a:t>
            </a:r>
          </a:p>
        </p:txBody>
      </p:sp>
    </p:spTree>
    <p:extLst>
      <p:ext uri="{BB962C8B-B14F-4D97-AF65-F5344CB8AC3E}">
        <p14:creationId xmlns:p14="http://schemas.microsoft.com/office/powerpoint/2010/main" val="290135150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p:cNvGraphicFramePr/>
          <p:nvPr/>
        </p:nvGraphicFramePr>
        <p:xfrm>
          <a:off x="190919" y="2131855"/>
          <a:ext cx="2933014" cy="389100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14F853-A150-4EBB-8187-D79B5CC0C094}"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41" name="Rectangle 2"/>
          <p:cNvSpPr>
            <a:spLocks noGrp="1" noChangeArrowheads="1"/>
          </p:cNvSpPr>
          <p:nvPr>
            <p:ph type="title"/>
          </p:nvPr>
        </p:nvSpPr>
        <p:spPr bwMode="auto">
          <a:xfrm>
            <a:off x="45720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t>Image Tests</a:t>
            </a:r>
            <a:br>
              <a:rPr lang="en-US" sz="2400" b="1" cap="all" spc="300" dirty="0">
                <a:solidFill>
                  <a:srgbClr val="73767D"/>
                </a:solidFill>
                <a:effectLst>
                  <a:outerShdw blurRad="50800" dist="38100" dir="2700000" sx="0" sy="0" algn="tl" rotWithShape="0">
                    <a:srgbClr val="EFA32A">
                      <a:alpha val="43000"/>
                    </a:srgbClr>
                  </a:outerShdw>
                </a:effectLst>
                <a:latin typeface="Corbel" panose="020B0503020204020204" pitchFamily="34" charset="0"/>
                <a:ea typeface="+mn-ea"/>
                <a:cs typeface="+mn-cs"/>
              </a:rPr>
            </a:br>
            <a:br>
              <a:rPr lang="en-US" sz="2800" dirty="0">
                <a:latin typeface="Times New Roman" pitchFamily="18" charset="0"/>
                <a:cs typeface="Times New Roman" pitchFamily="18" charset="0"/>
              </a:rPr>
            </a:br>
            <a:endParaRPr lang="en-US" sz="2400" dirty="0">
              <a:solidFill>
                <a:srgbClr val="FFFFFF"/>
              </a:solidFill>
              <a:latin typeface="Corbel" panose="020B0503020204020204" pitchFamily="34" charset="0"/>
              <a:cs typeface="Times New Roman" pitchFamily="18" charset="0"/>
            </a:endParaRPr>
          </a:p>
        </p:txBody>
      </p:sp>
      <p:sp>
        <p:nvSpPr>
          <p:cNvPr id="21" name="TextBox 20"/>
          <p:cNvSpPr txBox="1"/>
          <p:nvPr/>
        </p:nvSpPr>
        <p:spPr>
          <a:xfrm>
            <a:off x="481609" y="1766974"/>
            <a:ext cx="2777544" cy="103596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small"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Jeff Sessions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Net: +50</a:t>
            </a:r>
          </a:p>
        </p:txBody>
      </p:sp>
      <p:sp>
        <p:nvSpPr>
          <p:cNvPr id="22" name="Text Box 53"/>
          <p:cNvSpPr txBox="1">
            <a:spLocks noChangeArrowheads="1"/>
          </p:cNvSpPr>
          <p:nvPr/>
        </p:nvSpPr>
        <p:spPr bwMode="auto">
          <a:xfrm>
            <a:off x="696561" y="2394720"/>
            <a:ext cx="754380" cy="817870"/>
          </a:xfrm>
          <a:prstGeom prst="rect">
            <a:avLst/>
          </a:prstGeom>
          <a:noFill/>
          <a:ln w="9525">
            <a:noFill/>
            <a:miter lim="800000"/>
            <a:headEnd/>
            <a:tailEnd/>
          </a:ln>
          <a:effectLst/>
        </p:spPr>
        <p:txBody>
          <a:bodyPr>
            <a:spAutoFit/>
          </a:bodyPr>
          <a:lstStyle>
            <a:defPPr>
              <a:defRPr lang="en-US"/>
            </a:defPPr>
            <a:lvl1pPr algn="ctr" fontAlgn="base">
              <a:spcBef>
                <a:spcPct val="50000"/>
              </a:spcBef>
              <a:spcAft>
                <a:spcPct val="0"/>
              </a:spcAft>
              <a:defRPr sz="2800">
                <a:solidFill>
                  <a:srgbClr val="282D33">
                    <a:lumMod val="75000"/>
                    <a:lumOff val="25000"/>
                  </a:srgbClr>
                </a:solidFill>
                <a:latin typeface="Corbel" panose="020B0503020204020204" pitchFamily="34" charset="0"/>
                <a:cs typeface="Times New Roman" panose="02020603050405020304" pitchFamily="18" charset="0"/>
              </a:defRPr>
            </a:lvl1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71</a:t>
            </a:r>
          </a:p>
        </p:txBody>
      </p:sp>
      <p:sp>
        <p:nvSpPr>
          <p:cNvPr id="23" name="Text Box 53"/>
          <p:cNvSpPr txBox="1">
            <a:spLocks noChangeArrowheads="1"/>
          </p:cNvSpPr>
          <p:nvPr/>
        </p:nvSpPr>
        <p:spPr bwMode="auto">
          <a:xfrm>
            <a:off x="821627" y="5149449"/>
            <a:ext cx="504248" cy="461665"/>
          </a:xfrm>
          <a:prstGeom prst="rect">
            <a:avLst/>
          </a:prstGeom>
          <a:noFill/>
          <a:ln w="9525">
            <a:noFill/>
            <a:miter lim="800000"/>
            <a:headEnd/>
            <a:tailEnd/>
          </a:ln>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21</a:t>
            </a:r>
          </a:p>
        </p:txBody>
      </p:sp>
      <p:grpSp>
        <p:nvGrpSpPr>
          <p:cNvPr id="37" name="Group 36"/>
          <p:cNvGrpSpPr/>
          <p:nvPr/>
        </p:nvGrpSpPr>
        <p:grpSpPr>
          <a:xfrm>
            <a:off x="5131587" y="271749"/>
            <a:ext cx="2895600" cy="830997"/>
            <a:chOff x="4788491" y="5867400"/>
            <a:chExt cx="2895600" cy="830997"/>
          </a:xfrm>
        </p:grpSpPr>
        <p:sp>
          <p:nvSpPr>
            <p:cNvPr id="38" name="TextBox 37"/>
            <p:cNvSpPr txBox="1"/>
            <p:nvPr/>
          </p:nvSpPr>
          <p:spPr>
            <a:xfrm>
              <a:off x="4788491" y="5867400"/>
              <a:ext cx="2895600"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Very Fav</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Somewhat Fav</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Somewhat Unfav</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Very Unfav  </a:t>
              </a:r>
            </a:p>
          </p:txBody>
        </p:sp>
        <p:sp>
          <p:nvSpPr>
            <p:cNvPr id="39" name="Rectangle 38"/>
            <p:cNvSpPr/>
            <p:nvPr/>
          </p:nvSpPr>
          <p:spPr>
            <a:xfrm>
              <a:off x="6334544" y="6057899"/>
              <a:ext cx="1176925" cy="276999"/>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Never Heard Of</a:t>
              </a:r>
              <a:endPar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endParaRPr>
            </a:p>
          </p:txBody>
        </p:sp>
        <p:sp>
          <p:nvSpPr>
            <p:cNvPr id="51" name="Rectangle 50"/>
            <p:cNvSpPr/>
            <p:nvPr/>
          </p:nvSpPr>
          <p:spPr>
            <a:xfrm>
              <a:off x="6334544" y="5867400"/>
              <a:ext cx="915635" cy="276999"/>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Times New Roman" pitchFamily="18" charset="0"/>
                </a:rPr>
                <a:t>No Opinion</a:t>
              </a:r>
              <a:endParaRPr kumimoji="0" lang="en-US" sz="1200" b="0" i="0" u="none" strike="noStrike" kern="1200" cap="none" spc="0" normalizeH="0" baseline="0" noProof="0" dirty="0">
                <a:ln>
                  <a:noFill/>
                </a:ln>
                <a:solidFill>
                  <a:srgbClr val="000000"/>
                </a:solidFill>
                <a:effectLst/>
                <a:uLnTx/>
                <a:uFillTx/>
                <a:latin typeface="Corbel" panose="020B0503020204020204" pitchFamily="34" charset="0"/>
                <a:ea typeface="+mn-ea"/>
                <a:cs typeface="+mn-cs"/>
              </a:endParaRPr>
            </a:p>
          </p:txBody>
        </p:sp>
      </p:grpSp>
      <p:sp>
        <p:nvSpPr>
          <p:cNvPr id="52" name="Oval 51"/>
          <p:cNvSpPr/>
          <p:nvPr/>
        </p:nvSpPr>
        <p:spPr>
          <a:xfrm>
            <a:off x="5007625" y="853271"/>
            <a:ext cx="136071" cy="136071"/>
          </a:xfrm>
          <a:prstGeom prst="ellipse">
            <a:avLst/>
          </a:prstGeom>
          <a:solidFill>
            <a:srgbClr val="F09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53" name="Oval 52"/>
          <p:cNvSpPr/>
          <p:nvPr/>
        </p:nvSpPr>
        <p:spPr>
          <a:xfrm>
            <a:off x="5007625" y="688713"/>
            <a:ext cx="136071" cy="136071"/>
          </a:xfrm>
          <a:prstGeom prst="ellipse">
            <a:avLst/>
          </a:prstGeom>
          <a:solidFill>
            <a:srgbClr val="FFC8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54" name="Oval 53"/>
          <p:cNvSpPr/>
          <p:nvPr/>
        </p:nvSpPr>
        <p:spPr>
          <a:xfrm>
            <a:off x="5007625" y="503933"/>
            <a:ext cx="136071" cy="136071"/>
          </a:xfrm>
          <a:prstGeom prst="ellipse">
            <a:avLst/>
          </a:prstGeom>
          <a:solidFill>
            <a:srgbClr val="7BAB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55" name="Oval 54"/>
          <p:cNvSpPr/>
          <p:nvPr/>
        </p:nvSpPr>
        <p:spPr>
          <a:xfrm>
            <a:off x="5007625" y="339375"/>
            <a:ext cx="136071" cy="136071"/>
          </a:xfrm>
          <a:prstGeom prst="ellipse">
            <a:avLst/>
          </a:prstGeom>
          <a:solidFill>
            <a:srgbClr val="4F80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57" name="Oval 56"/>
          <p:cNvSpPr/>
          <p:nvPr/>
        </p:nvSpPr>
        <p:spPr>
          <a:xfrm>
            <a:off x="6541569" y="503933"/>
            <a:ext cx="136071" cy="136071"/>
          </a:xfrm>
          <a:prstGeom prst="ellipse">
            <a:avLst/>
          </a:prstGeom>
          <a:solidFill>
            <a:srgbClr val="5661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sp>
        <p:nvSpPr>
          <p:cNvPr id="58" name="Oval 57"/>
          <p:cNvSpPr/>
          <p:nvPr/>
        </p:nvSpPr>
        <p:spPr>
          <a:xfrm>
            <a:off x="6541569" y="339375"/>
            <a:ext cx="136071" cy="136071"/>
          </a:xfrm>
          <a:prstGeom prst="ellipse">
            <a:avLst/>
          </a:prstGeom>
          <a:solidFill>
            <a:srgbClr val="9498A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94C52"/>
              </a:solidFill>
              <a:effectLst/>
              <a:uLnTx/>
              <a:uFillTx/>
              <a:latin typeface="Calibri"/>
              <a:ea typeface="+mn-ea"/>
              <a:cs typeface="+mn-cs"/>
            </a:endParaRPr>
          </a:p>
        </p:txBody>
      </p:sp>
      <p:graphicFrame>
        <p:nvGraphicFramePr>
          <p:cNvPr id="97" name="Chart 96">
            <a:extLst>
              <a:ext uri="{FF2B5EF4-FFF2-40B4-BE49-F238E27FC236}">
                <a16:creationId xmlns:a16="http://schemas.microsoft.com/office/drawing/2014/main" id="{2331868E-ABAE-439E-9B36-93C9F7C61AC6}"/>
              </a:ext>
            </a:extLst>
          </p:cNvPr>
          <p:cNvGraphicFramePr/>
          <p:nvPr/>
        </p:nvGraphicFramePr>
        <p:xfrm>
          <a:off x="3186772" y="2338924"/>
          <a:ext cx="2561699" cy="35372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1" name="Chart 80">
            <a:extLst>
              <a:ext uri="{FF2B5EF4-FFF2-40B4-BE49-F238E27FC236}">
                <a16:creationId xmlns:a16="http://schemas.microsoft.com/office/drawing/2014/main" id="{4CBB4F13-4C6E-4323-98E3-85DA6F245F03}"/>
              </a:ext>
            </a:extLst>
          </p:cNvPr>
          <p:cNvGraphicFramePr/>
          <p:nvPr/>
        </p:nvGraphicFramePr>
        <p:xfrm>
          <a:off x="5811311" y="2338924"/>
          <a:ext cx="2561278" cy="3537281"/>
        </p:xfrm>
        <a:graphic>
          <a:graphicData uri="http://schemas.openxmlformats.org/drawingml/2006/chart">
            <c:chart xmlns:c="http://schemas.openxmlformats.org/drawingml/2006/chart" xmlns:r="http://schemas.openxmlformats.org/officeDocument/2006/relationships" r:id="rId5"/>
          </a:graphicData>
        </a:graphic>
      </p:graphicFrame>
      <p:sp>
        <p:nvSpPr>
          <p:cNvPr id="122" name="TextBox 121">
            <a:extLst>
              <a:ext uri="{FF2B5EF4-FFF2-40B4-BE49-F238E27FC236}">
                <a16:creationId xmlns:a16="http://schemas.microsoft.com/office/drawing/2014/main" id="{29203DBD-FF8C-4563-BF54-2CA02E7CCF9C}"/>
              </a:ext>
            </a:extLst>
          </p:cNvPr>
          <p:cNvSpPr txBox="1"/>
          <p:nvPr/>
        </p:nvSpPr>
        <p:spPr>
          <a:xfrm>
            <a:off x="5773297" y="1729076"/>
            <a:ext cx="2777544" cy="9417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small"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Bradley Byrne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Net: +26</a:t>
            </a:r>
          </a:p>
        </p:txBody>
      </p:sp>
      <p:sp>
        <p:nvSpPr>
          <p:cNvPr id="123" name="Text Box 53">
            <a:extLst>
              <a:ext uri="{FF2B5EF4-FFF2-40B4-BE49-F238E27FC236}">
                <a16:creationId xmlns:a16="http://schemas.microsoft.com/office/drawing/2014/main" id="{3CFBB2FD-57FD-437B-AAE9-EBB743D98C37}"/>
              </a:ext>
            </a:extLst>
          </p:cNvPr>
          <p:cNvSpPr txBox="1">
            <a:spLocks noChangeArrowheads="1"/>
          </p:cNvSpPr>
          <p:nvPr/>
        </p:nvSpPr>
        <p:spPr bwMode="auto">
          <a:xfrm>
            <a:off x="6202197" y="3280379"/>
            <a:ext cx="754380" cy="743518"/>
          </a:xfrm>
          <a:prstGeom prst="rect">
            <a:avLst/>
          </a:prstGeom>
          <a:noFill/>
          <a:ln w="9525">
            <a:noFill/>
            <a:miter lim="800000"/>
            <a:headEnd/>
            <a:tailEnd/>
          </a:ln>
          <a:effectLst/>
        </p:spPr>
        <p:txBody>
          <a:bodyPr>
            <a:spAutoFit/>
          </a:bodyPr>
          <a:lstStyle>
            <a:defPPr>
              <a:defRPr lang="en-US"/>
            </a:defPPr>
            <a:lvl1pPr algn="ctr" fontAlgn="base">
              <a:spcBef>
                <a:spcPct val="50000"/>
              </a:spcBef>
              <a:spcAft>
                <a:spcPct val="0"/>
              </a:spcAft>
              <a:defRPr sz="2800">
                <a:solidFill>
                  <a:srgbClr val="282D33">
                    <a:lumMod val="75000"/>
                    <a:lumOff val="25000"/>
                  </a:srgbClr>
                </a:solidFill>
                <a:latin typeface="Corbel" panose="020B0503020204020204" pitchFamily="34" charset="0"/>
                <a:cs typeface="Times New Roman" panose="02020603050405020304" pitchFamily="18" charset="0"/>
              </a:defRPr>
            </a:lvl1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37</a:t>
            </a:r>
          </a:p>
        </p:txBody>
      </p:sp>
      <p:sp>
        <p:nvSpPr>
          <p:cNvPr id="124" name="Text Box 53">
            <a:extLst>
              <a:ext uri="{FF2B5EF4-FFF2-40B4-BE49-F238E27FC236}">
                <a16:creationId xmlns:a16="http://schemas.microsoft.com/office/drawing/2014/main" id="{B86FEFC0-F581-4781-B772-50C9558DDC51}"/>
              </a:ext>
            </a:extLst>
          </p:cNvPr>
          <p:cNvSpPr txBox="1">
            <a:spLocks noChangeArrowheads="1"/>
          </p:cNvSpPr>
          <p:nvPr/>
        </p:nvSpPr>
        <p:spPr bwMode="auto">
          <a:xfrm>
            <a:off x="6202197" y="4867596"/>
            <a:ext cx="754380" cy="743518"/>
          </a:xfrm>
          <a:prstGeom prst="rect">
            <a:avLst/>
          </a:prstGeom>
          <a:noFill/>
          <a:ln w="9525">
            <a:noFill/>
            <a:miter lim="800000"/>
            <a:headEnd/>
            <a:tailEnd/>
          </a:ln>
          <a:effectLst/>
        </p:spPr>
        <p:txBody>
          <a:bodyPr>
            <a:spAutoFit/>
          </a:bodyPr>
          <a:lstStyle>
            <a:defPPr>
              <a:defRPr lang="en-US"/>
            </a:defPPr>
            <a:lvl1pPr algn="ctr" fontAlgn="base">
              <a:spcBef>
                <a:spcPct val="50000"/>
              </a:spcBef>
              <a:spcAft>
                <a:spcPct val="0"/>
              </a:spcAft>
              <a:defRPr sz="2800">
                <a:solidFill>
                  <a:srgbClr val="282D33">
                    <a:lumMod val="75000"/>
                    <a:lumOff val="25000"/>
                  </a:srgbClr>
                </a:solidFill>
                <a:latin typeface="Corbel" panose="020B0503020204020204" pitchFamily="34" charset="0"/>
                <a:cs typeface="Times New Roman" panose="02020603050405020304" pitchFamily="18" charset="0"/>
              </a:defRPr>
            </a:lvl1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11</a:t>
            </a:r>
          </a:p>
        </p:txBody>
      </p:sp>
      <p:sp>
        <p:nvSpPr>
          <p:cNvPr id="125" name="TextBox 124">
            <a:extLst>
              <a:ext uri="{FF2B5EF4-FFF2-40B4-BE49-F238E27FC236}">
                <a16:creationId xmlns:a16="http://schemas.microsoft.com/office/drawing/2014/main" id="{2C1E3F1E-37E8-4B78-BC75-AD33259F704C}"/>
              </a:ext>
            </a:extLst>
          </p:cNvPr>
          <p:cNvSpPr txBox="1"/>
          <p:nvPr/>
        </p:nvSpPr>
        <p:spPr>
          <a:xfrm>
            <a:off x="2920818" y="1765217"/>
            <a:ext cx="2777544" cy="9417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small"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Tommy Tuberville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Net: +33</a:t>
            </a:r>
          </a:p>
        </p:txBody>
      </p:sp>
      <p:sp>
        <p:nvSpPr>
          <p:cNvPr id="126" name="Text Box 53">
            <a:extLst>
              <a:ext uri="{FF2B5EF4-FFF2-40B4-BE49-F238E27FC236}">
                <a16:creationId xmlns:a16="http://schemas.microsoft.com/office/drawing/2014/main" id="{BC331826-80AE-4890-B925-EBB4C3109E7F}"/>
              </a:ext>
            </a:extLst>
          </p:cNvPr>
          <p:cNvSpPr txBox="1">
            <a:spLocks noChangeArrowheads="1"/>
          </p:cNvSpPr>
          <p:nvPr/>
        </p:nvSpPr>
        <p:spPr bwMode="auto">
          <a:xfrm>
            <a:off x="3555210" y="2910185"/>
            <a:ext cx="754380" cy="743518"/>
          </a:xfrm>
          <a:prstGeom prst="rect">
            <a:avLst/>
          </a:prstGeom>
          <a:noFill/>
          <a:ln w="9525">
            <a:noFill/>
            <a:miter lim="800000"/>
            <a:headEnd/>
            <a:tailEnd/>
          </a:ln>
          <a:effectLst/>
        </p:spPr>
        <p:txBody>
          <a:bodyPr>
            <a:spAutoFit/>
          </a:bodyPr>
          <a:lstStyle>
            <a:defPPr>
              <a:defRPr lang="en-US"/>
            </a:defPPr>
            <a:lvl1pPr algn="ctr" fontAlgn="base">
              <a:spcBef>
                <a:spcPct val="50000"/>
              </a:spcBef>
              <a:spcAft>
                <a:spcPct val="0"/>
              </a:spcAft>
              <a:defRPr sz="2800">
                <a:solidFill>
                  <a:srgbClr val="282D33">
                    <a:lumMod val="75000"/>
                    <a:lumOff val="25000"/>
                  </a:srgbClr>
                </a:solidFill>
                <a:latin typeface="Corbel" panose="020B0503020204020204" pitchFamily="34" charset="0"/>
                <a:cs typeface="Times New Roman" panose="02020603050405020304" pitchFamily="18" charset="0"/>
              </a:defRPr>
            </a:lvl1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50</a:t>
            </a:r>
          </a:p>
        </p:txBody>
      </p:sp>
      <p:sp>
        <p:nvSpPr>
          <p:cNvPr id="127" name="Text Box 53">
            <a:extLst>
              <a:ext uri="{FF2B5EF4-FFF2-40B4-BE49-F238E27FC236}">
                <a16:creationId xmlns:a16="http://schemas.microsoft.com/office/drawing/2014/main" id="{6C48832C-4E0C-4D65-BBA3-0C1EF05525B8}"/>
              </a:ext>
            </a:extLst>
          </p:cNvPr>
          <p:cNvSpPr txBox="1">
            <a:spLocks noChangeArrowheads="1"/>
          </p:cNvSpPr>
          <p:nvPr/>
        </p:nvSpPr>
        <p:spPr bwMode="auto">
          <a:xfrm>
            <a:off x="3555210" y="4918616"/>
            <a:ext cx="665062" cy="461665"/>
          </a:xfrm>
          <a:prstGeom prst="rect">
            <a:avLst/>
          </a:prstGeom>
          <a:noFill/>
          <a:ln w="9525">
            <a:noFill/>
            <a:miter lim="800000"/>
            <a:headEnd/>
            <a:tailEnd/>
          </a:ln>
          <a:effectLst/>
        </p:spPr>
        <p:txBody>
          <a:bodyPr wrap="square">
            <a:spAutoFit/>
          </a:bodyPr>
          <a:lstStyle>
            <a:defPPr>
              <a:defRPr lang="en-US"/>
            </a:defPPr>
            <a:lvl1pPr algn="ctr" fontAlgn="base">
              <a:spcBef>
                <a:spcPct val="50000"/>
              </a:spcBef>
              <a:spcAft>
                <a:spcPct val="0"/>
              </a:spcAft>
              <a:defRPr sz="2800">
                <a:solidFill>
                  <a:srgbClr val="282D33">
                    <a:lumMod val="75000"/>
                    <a:lumOff val="25000"/>
                  </a:srgbClr>
                </a:solidFill>
                <a:latin typeface="Corbel" panose="020B0503020204020204" pitchFamily="34" charset="0"/>
                <a:cs typeface="Times New Roman" panose="02020603050405020304" pitchFamily="18" charset="0"/>
              </a:defRPr>
            </a:lvl1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282D33">
                    <a:lumMod val="75000"/>
                    <a:lumOff val="25000"/>
                  </a:srgbClr>
                </a:solidFill>
                <a:effectLst/>
                <a:uLnTx/>
                <a:uFillTx/>
                <a:latin typeface="Corbel" panose="020B0503020204020204" pitchFamily="34" charset="0"/>
                <a:ea typeface="+mn-ea"/>
                <a:cs typeface="Times New Roman" panose="02020603050405020304" pitchFamily="18" charset="0"/>
              </a:rPr>
              <a:t>17</a:t>
            </a:r>
          </a:p>
        </p:txBody>
      </p:sp>
    </p:spTree>
    <p:extLst>
      <p:ext uri="{BB962C8B-B14F-4D97-AF65-F5344CB8AC3E}">
        <p14:creationId xmlns:p14="http://schemas.microsoft.com/office/powerpoint/2010/main" val="268044265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a:extLst>
              <a:ext uri="{FF2B5EF4-FFF2-40B4-BE49-F238E27FC236}">
                <a16:creationId xmlns:a16="http://schemas.microsoft.com/office/drawing/2014/main" id="{F5719657-82CD-423B-A3CB-17ACC320CC79}"/>
              </a:ext>
            </a:extLst>
          </p:cNvPr>
          <p:cNvGraphicFramePr/>
          <p:nvPr>
            <p:extLst>
              <p:ext uri="{D42A27DB-BD31-4B8C-83A1-F6EECF244321}">
                <p14:modId xmlns:p14="http://schemas.microsoft.com/office/powerpoint/2010/main" val="4159197264"/>
              </p:ext>
            </p:extLst>
          </p:nvPr>
        </p:nvGraphicFramePr>
        <p:xfrm>
          <a:off x="612067" y="2460249"/>
          <a:ext cx="7716686" cy="3830823"/>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2"/>
          <p:cNvSpPr>
            <a:spLocks noGrp="1" noChangeArrowheads="1"/>
          </p:cNvSpPr>
          <p:nvPr>
            <p:ph type="title"/>
          </p:nvPr>
        </p:nvSpPr>
        <p:spPr bwMode="auto">
          <a:xfrm>
            <a:off x="457199" y="274638"/>
            <a:ext cx="6719011"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t>Dems Should Stop Impeachment</a:t>
            </a:r>
            <a:b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br>
            <a:b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br>
            <a:endPar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endParaRPr>
          </a:p>
        </p:txBody>
      </p:sp>
      <p:sp>
        <p:nvSpPr>
          <p:cNvPr id="4" name="Slide Number Placeholder 3"/>
          <p:cNvSpPr>
            <a:spLocks noGrp="1"/>
          </p:cNvSpPr>
          <p:nvPr>
            <p:ph type="sldNum"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B96239-D52B-4225-8207-639A097D0E1C}"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TextBox 21">
            <a:extLst>
              <a:ext uri="{FF2B5EF4-FFF2-40B4-BE49-F238E27FC236}">
                <a16:creationId xmlns:a16="http://schemas.microsoft.com/office/drawing/2014/main" id="{0A6A5C43-89A2-4EE2-B3A4-030E4FD1B5BD}"/>
              </a:ext>
            </a:extLst>
          </p:cNvPr>
          <p:cNvSpPr txBox="1"/>
          <p:nvPr/>
        </p:nvSpPr>
        <p:spPr>
          <a:xfrm>
            <a:off x="4470410" y="4911477"/>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+1</a:t>
            </a:r>
          </a:p>
        </p:txBody>
      </p:sp>
      <p:sp>
        <p:nvSpPr>
          <p:cNvPr id="23" name="TextBox 22">
            <a:extLst>
              <a:ext uri="{FF2B5EF4-FFF2-40B4-BE49-F238E27FC236}">
                <a16:creationId xmlns:a16="http://schemas.microsoft.com/office/drawing/2014/main" id="{78FF5821-52D0-42C2-8E1F-66B463C15F85}"/>
              </a:ext>
            </a:extLst>
          </p:cNvPr>
          <p:cNvSpPr txBox="1"/>
          <p:nvPr/>
        </p:nvSpPr>
        <p:spPr>
          <a:xfrm>
            <a:off x="4953166" y="4616003"/>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-10</a:t>
            </a:r>
          </a:p>
        </p:txBody>
      </p:sp>
      <p:sp>
        <p:nvSpPr>
          <p:cNvPr id="24" name="TextBox 23">
            <a:extLst>
              <a:ext uri="{FF2B5EF4-FFF2-40B4-BE49-F238E27FC236}">
                <a16:creationId xmlns:a16="http://schemas.microsoft.com/office/drawing/2014/main" id="{C438EE9E-EAD1-4E61-A594-3E3EE0982AA5}"/>
              </a:ext>
            </a:extLst>
          </p:cNvPr>
          <p:cNvSpPr txBox="1"/>
          <p:nvPr/>
        </p:nvSpPr>
        <p:spPr>
          <a:xfrm>
            <a:off x="5519086" y="5130183"/>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+2</a:t>
            </a:r>
          </a:p>
        </p:txBody>
      </p:sp>
      <p:sp>
        <p:nvSpPr>
          <p:cNvPr id="25" name="TextBox 24">
            <a:extLst>
              <a:ext uri="{FF2B5EF4-FFF2-40B4-BE49-F238E27FC236}">
                <a16:creationId xmlns:a16="http://schemas.microsoft.com/office/drawing/2014/main" id="{F205B73F-A6F3-422C-9164-AA2C48EB78D1}"/>
              </a:ext>
            </a:extLst>
          </p:cNvPr>
          <p:cNvSpPr txBox="1"/>
          <p:nvPr/>
        </p:nvSpPr>
        <p:spPr>
          <a:xfrm>
            <a:off x="6066770" y="4911477"/>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+3</a:t>
            </a:r>
          </a:p>
        </p:txBody>
      </p:sp>
      <p:sp>
        <p:nvSpPr>
          <p:cNvPr id="26" name="TextBox 25">
            <a:extLst>
              <a:ext uri="{FF2B5EF4-FFF2-40B4-BE49-F238E27FC236}">
                <a16:creationId xmlns:a16="http://schemas.microsoft.com/office/drawing/2014/main" id="{5E757F1E-2690-4FF4-A035-7C2034DF7319}"/>
              </a:ext>
            </a:extLst>
          </p:cNvPr>
          <p:cNvSpPr txBox="1"/>
          <p:nvPr/>
        </p:nvSpPr>
        <p:spPr>
          <a:xfrm>
            <a:off x="4470410" y="2198639"/>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+1</a:t>
            </a:r>
          </a:p>
        </p:txBody>
      </p:sp>
      <p:sp>
        <p:nvSpPr>
          <p:cNvPr id="27" name="TextBox 26">
            <a:extLst>
              <a:ext uri="{FF2B5EF4-FFF2-40B4-BE49-F238E27FC236}">
                <a16:creationId xmlns:a16="http://schemas.microsoft.com/office/drawing/2014/main" id="{8AA46698-CB23-4166-A6E9-133EB5E51FA3}"/>
              </a:ext>
            </a:extLst>
          </p:cNvPr>
          <p:cNvSpPr txBox="1"/>
          <p:nvPr/>
        </p:nvSpPr>
        <p:spPr>
          <a:xfrm>
            <a:off x="4884067" y="1239335"/>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-7</a:t>
            </a:r>
          </a:p>
        </p:txBody>
      </p:sp>
      <p:sp>
        <p:nvSpPr>
          <p:cNvPr id="29" name="TextBox 28">
            <a:extLst>
              <a:ext uri="{FF2B5EF4-FFF2-40B4-BE49-F238E27FC236}">
                <a16:creationId xmlns:a16="http://schemas.microsoft.com/office/drawing/2014/main" id="{742F191C-7100-4B75-B8E4-AF733396333A}"/>
              </a:ext>
            </a:extLst>
          </p:cNvPr>
          <p:cNvSpPr txBox="1"/>
          <p:nvPr/>
        </p:nvSpPr>
        <p:spPr>
          <a:xfrm>
            <a:off x="6066770" y="2347839"/>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+2</a:t>
            </a:r>
          </a:p>
        </p:txBody>
      </p:sp>
      <p:sp>
        <p:nvSpPr>
          <p:cNvPr id="3" name="TextBox 2">
            <a:extLst>
              <a:ext uri="{FF2B5EF4-FFF2-40B4-BE49-F238E27FC236}">
                <a16:creationId xmlns:a16="http://schemas.microsoft.com/office/drawing/2014/main" id="{7665D965-C314-471A-8954-9364FC4790AD}"/>
              </a:ext>
            </a:extLst>
          </p:cNvPr>
          <p:cNvSpPr txBox="1"/>
          <p:nvPr/>
        </p:nvSpPr>
        <p:spPr>
          <a:xfrm>
            <a:off x="927083" y="770715"/>
            <a:ext cx="7619710" cy="1754326"/>
          </a:xfrm>
          <a:prstGeom prst="rect">
            <a:avLst/>
          </a:prstGeom>
          <a:noFill/>
        </p:spPr>
        <p:txBody>
          <a:bodyPr wrap="square" rtlCol="0">
            <a:spAutoFit/>
          </a:bodyPr>
          <a:lstStyle/>
          <a:p>
            <a:pPr algn="ctr"/>
            <a:r>
              <a:rPr lang="en-US" dirty="0">
                <a:solidFill>
                  <a:srgbClr val="56616E"/>
                </a:solidFill>
              </a:rPr>
              <a:t>Do you agree or disagree with the following statement?  Liberal Democrats have been determined to impeach President Trump since he was elected in 2016 and they’ll stop and nothing to do so.  If these latest accusations turnout to be nothing the Democrats will find something else.  The Democrats should stop trying to impeach President Trump and focus on their jobs in Congress instead.  </a:t>
            </a:r>
          </a:p>
        </p:txBody>
      </p:sp>
    </p:spTree>
    <p:extLst>
      <p:ext uri="{BB962C8B-B14F-4D97-AF65-F5344CB8AC3E}">
        <p14:creationId xmlns:p14="http://schemas.microsoft.com/office/powerpoint/2010/main" val="89986373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a:extLst>
              <a:ext uri="{FF2B5EF4-FFF2-40B4-BE49-F238E27FC236}">
                <a16:creationId xmlns:a16="http://schemas.microsoft.com/office/drawing/2014/main" id="{F5719657-82CD-423B-A3CB-17ACC320CC79}"/>
              </a:ext>
            </a:extLst>
          </p:cNvPr>
          <p:cNvGraphicFramePr/>
          <p:nvPr>
            <p:extLst>
              <p:ext uri="{D42A27DB-BD31-4B8C-83A1-F6EECF244321}">
                <p14:modId xmlns:p14="http://schemas.microsoft.com/office/powerpoint/2010/main" val="2459630772"/>
              </p:ext>
            </p:extLst>
          </p:nvPr>
        </p:nvGraphicFramePr>
        <p:xfrm>
          <a:off x="612067" y="1670264"/>
          <a:ext cx="7716686" cy="3830823"/>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2"/>
          <p:cNvSpPr>
            <a:spLocks noGrp="1" noChangeArrowheads="1"/>
          </p:cNvSpPr>
          <p:nvPr>
            <p:ph type="title"/>
          </p:nvPr>
        </p:nvSpPr>
        <p:spPr bwMode="auto">
          <a:xfrm>
            <a:off x="457199" y="274638"/>
            <a:ext cx="6719011"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t>Ideology </a:t>
            </a:r>
            <a:b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br>
            <a:br>
              <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rPr>
            </a:br>
            <a:endParaRPr lang="en-US" sz="2800" b="1" cap="small" spc="300" dirty="0">
              <a:solidFill>
                <a:schemeClr val="tx1">
                  <a:lumMod val="75000"/>
                  <a:lumOff val="25000"/>
                </a:schemeClr>
              </a:solidFill>
              <a:effectLst>
                <a:outerShdw blurRad="50800" dist="38100" dir="2700000" sx="0" sy="0" algn="tl" rotWithShape="0">
                  <a:srgbClr val="EFA32A">
                    <a:alpha val="43000"/>
                  </a:srgbClr>
                </a:outerShdw>
              </a:effectLst>
              <a:latin typeface="Corbel" panose="020B0503020204020204" pitchFamily="34" charset="0"/>
              <a:ea typeface="+mn-ea"/>
              <a:cs typeface="+mn-cs"/>
            </a:endParaRPr>
          </a:p>
        </p:txBody>
      </p:sp>
      <p:sp>
        <p:nvSpPr>
          <p:cNvPr id="4" name="Slide Number Placeholder 3"/>
          <p:cNvSpPr>
            <a:spLocks noGrp="1"/>
          </p:cNvSpPr>
          <p:nvPr>
            <p:ph type="sldNum"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B96239-D52B-4225-8207-639A097D0E1C}"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TextBox 21">
            <a:extLst>
              <a:ext uri="{FF2B5EF4-FFF2-40B4-BE49-F238E27FC236}">
                <a16:creationId xmlns:a16="http://schemas.microsoft.com/office/drawing/2014/main" id="{0A6A5C43-89A2-4EE2-B3A4-030E4FD1B5BD}"/>
              </a:ext>
            </a:extLst>
          </p:cNvPr>
          <p:cNvSpPr txBox="1"/>
          <p:nvPr/>
        </p:nvSpPr>
        <p:spPr>
          <a:xfrm>
            <a:off x="4470410" y="4911477"/>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+1</a:t>
            </a:r>
          </a:p>
        </p:txBody>
      </p:sp>
      <p:sp>
        <p:nvSpPr>
          <p:cNvPr id="24" name="TextBox 23">
            <a:extLst>
              <a:ext uri="{FF2B5EF4-FFF2-40B4-BE49-F238E27FC236}">
                <a16:creationId xmlns:a16="http://schemas.microsoft.com/office/drawing/2014/main" id="{C438EE9E-EAD1-4E61-A594-3E3EE0982AA5}"/>
              </a:ext>
            </a:extLst>
          </p:cNvPr>
          <p:cNvSpPr txBox="1"/>
          <p:nvPr/>
        </p:nvSpPr>
        <p:spPr>
          <a:xfrm>
            <a:off x="5519086" y="5130183"/>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+2</a:t>
            </a:r>
          </a:p>
        </p:txBody>
      </p:sp>
      <p:sp>
        <p:nvSpPr>
          <p:cNvPr id="25" name="TextBox 24">
            <a:extLst>
              <a:ext uri="{FF2B5EF4-FFF2-40B4-BE49-F238E27FC236}">
                <a16:creationId xmlns:a16="http://schemas.microsoft.com/office/drawing/2014/main" id="{F205B73F-A6F3-422C-9164-AA2C48EB78D1}"/>
              </a:ext>
            </a:extLst>
          </p:cNvPr>
          <p:cNvSpPr txBox="1"/>
          <p:nvPr/>
        </p:nvSpPr>
        <p:spPr>
          <a:xfrm>
            <a:off x="6066770" y="4911477"/>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+3</a:t>
            </a:r>
          </a:p>
        </p:txBody>
      </p:sp>
      <p:sp>
        <p:nvSpPr>
          <p:cNvPr id="26" name="TextBox 25">
            <a:extLst>
              <a:ext uri="{FF2B5EF4-FFF2-40B4-BE49-F238E27FC236}">
                <a16:creationId xmlns:a16="http://schemas.microsoft.com/office/drawing/2014/main" id="{5E757F1E-2690-4FF4-A035-7C2034DF7319}"/>
              </a:ext>
            </a:extLst>
          </p:cNvPr>
          <p:cNvSpPr txBox="1"/>
          <p:nvPr/>
        </p:nvSpPr>
        <p:spPr>
          <a:xfrm>
            <a:off x="4470410" y="2198639"/>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+1</a:t>
            </a:r>
          </a:p>
        </p:txBody>
      </p:sp>
      <p:sp>
        <p:nvSpPr>
          <p:cNvPr id="27" name="TextBox 26">
            <a:extLst>
              <a:ext uri="{FF2B5EF4-FFF2-40B4-BE49-F238E27FC236}">
                <a16:creationId xmlns:a16="http://schemas.microsoft.com/office/drawing/2014/main" id="{8AA46698-CB23-4166-A6E9-133EB5E51FA3}"/>
              </a:ext>
            </a:extLst>
          </p:cNvPr>
          <p:cNvSpPr txBox="1"/>
          <p:nvPr/>
        </p:nvSpPr>
        <p:spPr>
          <a:xfrm>
            <a:off x="4884067" y="1239335"/>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-7</a:t>
            </a:r>
          </a:p>
        </p:txBody>
      </p:sp>
      <p:sp>
        <p:nvSpPr>
          <p:cNvPr id="29" name="TextBox 28">
            <a:extLst>
              <a:ext uri="{FF2B5EF4-FFF2-40B4-BE49-F238E27FC236}">
                <a16:creationId xmlns:a16="http://schemas.microsoft.com/office/drawing/2014/main" id="{742F191C-7100-4B75-B8E4-AF733396333A}"/>
              </a:ext>
            </a:extLst>
          </p:cNvPr>
          <p:cNvSpPr txBox="1"/>
          <p:nvPr/>
        </p:nvSpPr>
        <p:spPr>
          <a:xfrm>
            <a:off x="6066770" y="2347839"/>
            <a:ext cx="482756"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Corbel" panose="020B0503020204020204" pitchFamily="34" charset="0"/>
                <a:ea typeface="+mn-ea"/>
                <a:cs typeface="Times New Roman" panose="02020603050405020304" pitchFamily="18" charset="0"/>
              </a:rPr>
              <a:t>+2</a:t>
            </a:r>
          </a:p>
        </p:txBody>
      </p:sp>
      <p:sp>
        <p:nvSpPr>
          <p:cNvPr id="3" name="TextBox 2">
            <a:extLst>
              <a:ext uri="{FF2B5EF4-FFF2-40B4-BE49-F238E27FC236}">
                <a16:creationId xmlns:a16="http://schemas.microsoft.com/office/drawing/2014/main" id="{7665D965-C314-471A-8954-9364FC4790AD}"/>
              </a:ext>
            </a:extLst>
          </p:cNvPr>
          <p:cNvSpPr txBox="1"/>
          <p:nvPr/>
        </p:nvSpPr>
        <p:spPr>
          <a:xfrm>
            <a:off x="927083" y="770715"/>
            <a:ext cx="7619710" cy="646331"/>
          </a:xfrm>
          <a:prstGeom prst="rect">
            <a:avLst/>
          </a:prstGeom>
          <a:noFill/>
        </p:spPr>
        <p:txBody>
          <a:bodyPr wrap="square" rtlCol="0">
            <a:spAutoFit/>
          </a:bodyPr>
          <a:lstStyle/>
          <a:p>
            <a:pPr algn="ctr"/>
            <a:r>
              <a:rPr lang="en-US" dirty="0">
                <a:solidFill>
                  <a:srgbClr val="56616E"/>
                </a:solidFill>
              </a:rPr>
              <a:t>If you were to label yourself, would you say you are a liberal, a moderate, or a conservative in your political beliefs? </a:t>
            </a:r>
          </a:p>
        </p:txBody>
      </p:sp>
    </p:spTree>
    <p:extLst>
      <p:ext uri="{BB962C8B-B14F-4D97-AF65-F5344CB8AC3E}">
        <p14:creationId xmlns:p14="http://schemas.microsoft.com/office/powerpoint/2010/main" val="156397343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5791200" y="1447800"/>
            <a:ext cx="3329748" cy="3193142"/>
          </a:xfrm>
          <a:prstGeom prst="rect">
            <a:avLst/>
          </a:prstGeom>
        </p:spPr>
        <p:txBody>
          <a:bodyPr vert="horz" anchor="b" anchorCtr="0"/>
          <a:lstStyle>
            <a:lvl1pPr marL="0" indent="0" algn="l" defTabSz="457200" rtl="0" eaLnBrk="1" latinLnBrk="0" hangingPunct="1">
              <a:spcBef>
                <a:spcPts val="0"/>
              </a:spcBef>
              <a:spcAft>
                <a:spcPts val="200"/>
              </a:spcAft>
              <a:buFontTx/>
              <a:buNone/>
              <a:defRPr sz="1400" kern="0" cap="all" spc="200" baseline="0">
                <a:solidFill>
                  <a:srgbClr val="686061"/>
                </a:solidFill>
                <a:effectLst>
                  <a:outerShdw blurRad="50800" dist="38100" dir="2700000" algn="tl" rotWithShape="0">
                    <a:srgbClr val="FFFFFF">
                      <a:alpha val="43000"/>
                    </a:srgbClr>
                  </a:outerShdw>
                </a:effectLst>
                <a:latin typeface="Arial"/>
                <a:ea typeface="+mn-ea"/>
                <a:cs typeface="Arial"/>
              </a:defRPr>
            </a:lvl1pPr>
            <a:lvl2pPr marL="0" indent="0" algn="l" defTabSz="457200" rtl="0" eaLnBrk="1" latinLnBrk="0" hangingPunct="1">
              <a:lnSpc>
                <a:spcPts val="2600"/>
              </a:lnSpc>
              <a:spcBef>
                <a:spcPts val="0"/>
              </a:spcBef>
              <a:spcAft>
                <a:spcPts val="3200"/>
              </a:spcAft>
              <a:buFontTx/>
              <a:buNone/>
              <a:defRPr sz="2400" b="1" i="0" kern="1200" spc="50">
                <a:solidFill>
                  <a:srgbClr val="104382"/>
                </a:solidFill>
                <a:effectLst>
                  <a:outerShdw blurRad="50800" dist="38100" dir="2700000" algn="tl" rotWithShape="0">
                    <a:srgbClr val="FFFFFF">
                      <a:alpha val="43000"/>
                    </a:srgbClr>
                  </a:outerShdw>
                </a:effectLst>
                <a:latin typeface="Arial"/>
                <a:ea typeface="+mn-ea"/>
                <a:cs typeface="Arial"/>
              </a:defRPr>
            </a:lvl2pPr>
            <a:lvl3pPr marL="0" indent="0" algn="l" defTabSz="457200" rtl="0" eaLnBrk="1" latinLnBrk="0" hangingPunct="1">
              <a:spcBef>
                <a:spcPts val="2400"/>
              </a:spcBef>
              <a:buFontTx/>
              <a:buNone/>
              <a:defRPr sz="1300" kern="1200">
                <a:solidFill>
                  <a:srgbClr val="686061"/>
                </a:solidFill>
                <a:effectLst>
                  <a:outerShdw blurRad="50800" dist="38100" dir="2700000" algn="tl" rotWithShape="0">
                    <a:srgbClr val="FFFFFF">
                      <a:alpha val="43000"/>
                    </a:srgbClr>
                  </a:outerShdw>
                </a:effectLst>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1" indent="0" algn="l" defTabSz="457200" rtl="0" eaLnBrk="1" fontAlgn="auto" latinLnBrk="0" hangingPunct="1">
              <a:lnSpc>
                <a:spcPts val="2600"/>
              </a:lnSpc>
              <a:spcBef>
                <a:spcPts val="0"/>
              </a:spcBef>
              <a:spcAft>
                <a:spcPts val="3200"/>
              </a:spcAft>
              <a:buClrTx/>
              <a:buSzTx/>
              <a:buFontTx/>
              <a:buNone/>
              <a:tabLst/>
              <a:defRPr/>
            </a:pPr>
            <a:r>
              <a:rPr kumimoji="0" lang="en-US" sz="2400" b="1" i="0" u="none" strike="noStrike" kern="1200" cap="all" spc="300" normalizeH="0" baseline="0" noProof="0" dirty="0">
                <a:ln>
                  <a:noFill/>
                </a:ln>
                <a:solidFill>
                  <a:srgbClr val="EFA32A"/>
                </a:solidFill>
                <a:effectLst>
                  <a:outerShdw blurRad="50800" dist="38100" dir="2700000" sx="0" sy="0" algn="tl" rotWithShape="0">
                    <a:srgbClr val="EFA32A">
                      <a:alpha val="43000"/>
                    </a:srgbClr>
                  </a:outerShdw>
                </a:effectLst>
                <a:uLnTx/>
                <a:uFillTx/>
                <a:latin typeface="Corbel" panose="020B0503020204020204" pitchFamily="34" charset="0"/>
                <a:ea typeface="+mn-ea"/>
                <a:cs typeface="Arial"/>
              </a:rPr>
              <a:t>AL Statewide Primary Survey</a:t>
            </a:r>
          </a:p>
          <a:p>
            <a:pPr marL="0" marR="0" lvl="2" indent="0" algn="l" defTabSz="457200" rtl="0" eaLnBrk="1" fontAlgn="auto" latinLnBrk="0" hangingPunct="1">
              <a:lnSpc>
                <a:spcPct val="100000"/>
              </a:lnSpc>
              <a:spcBef>
                <a:spcPts val="2400"/>
              </a:spcBef>
              <a:spcAft>
                <a:spcPts val="0"/>
              </a:spcAft>
              <a:buClrTx/>
              <a:buSzTx/>
              <a:buFontTx/>
              <a:buNone/>
              <a:tabLst/>
              <a:defRPr/>
            </a:pPr>
            <a:r>
              <a:rPr kumimoji="0" lang="en-US" sz="2000" b="0" i="0" u="none" strike="noStrike" kern="1200" cap="none" spc="0" normalizeH="0" baseline="0" noProof="0" dirty="0">
                <a:ln>
                  <a:noFill/>
                </a:ln>
                <a:solidFill>
                  <a:srgbClr val="686061"/>
                </a:solidFill>
                <a:effectLst>
                  <a:outerShdw blurRad="50800" dist="38100" dir="2700000" algn="tl" rotWithShape="0">
                    <a:srgbClr val="FFFFFF">
                      <a:alpha val="43000"/>
                    </a:srgbClr>
                  </a:outerShdw>
                </a:effectLst>
                <a:uLnTx/>
                <a:uFillTx/>
                <a:latin typeface="Corbel" panose="020B0503020204020204" pitchFamily="34" charset="0"/>
                <a:ea typeface="+mn-ea"/>
                <a:cs typeface="Arial"/>
              </a:rPr>
              <a:t>December </a:t>
            </a:r>
            <a:r>
              <a:rPr lang="en-US" sz="2000" dirty="0">
                <a:latin typeface="Corbel" panose="020B0503020204020204" pitchFamily="34" charset="0"/>
              </a:rPr>
              <a:t>3-5</a:t>
            </a:r>
            <a:r>
              <a:rPr kumimoji="0" lang="en-US" sz="2000" b="0" i="0" u="none" strike="noStrike" kern="1200" cap="none" spc="0" normalizeH="0" baseline="0" noProof="0" dirty="0">
                <a:ln>
                  <a:noFill/>
                </a:ln>
                <a:solidFill>
                  <a:srgbClr val="686061"/>
                </a:solidFill>
                <a:effectLst>
                  <a:outerShdw blurRad="50800" dist="38100" dir="2700000" algn="tl" rotWithShape="0">
                    <a:srgbClr val="FFFFFF">
                      <a:alpha val="43000"/>
                    </a:srgbClr>
                  </a:outerShdw>
                </a:effectLst>
                <a:uLnTx/>
                <a:uFillTx/>
                <a:latin typeface="Corbel" panose="020B0503020204020204" pitchFamily="34" charset="0"/>
                <a:ea typeface="+mn-ea"/>
                <a:cs typeface="Arial"/>
              </a:rPr>
              <a:t>, 2019</a:t>
            </a:r>
          </a:p>
        </p:txBody>
      </p:sp>
    </p:spTree>
    <p:extLst>
      <p:ext uri="{BB962C8B-B14F-4D97-AF65-F5344CB8AC3E}">
        <p14:creationId xmlns:p14="http://schemas.microsoft.com/office/powerpoint/2010/main" val="22906221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nMessage">
      <a:dk1>
        <a:srgbClr val="282D33"/>
      </a:dk1>
      <a:lt1>
        <a:srgbClr val="494C52"/>
      </a:lt1>
      <a:dk2>
        <a:srgbClr val="104382"/>
      </a:dk2>
      <a:lt2>
        <a:srgbClr val="41709E"/>
      </a:lt2>
      <a:accent1>
        <a:srgbClr val="E5262F"/>
      </a:accent1>
      <a:accent2>
        <a:srgbClr val="E35350"/>
      </a:accent2>
      <a:accent3>
        <a:srgbClr val="3FA7F3"/>
      </a:accent3>
      <a:accent4>
        <a:srgbClr val="1E9425"/>
      </a:accent4>
      <a:accent5>
        <a:srgbClr val="FBAF2B"/>
      </a:accent5>
      <a:accent6>
        <a:srgbClr val="F05019"/>
      </a:accent6>
      <a:hlink>
        <a:srgbClr val="7C7F80"/>
      </a:hlink>
      <a:folHlink>
        <a:srgbClr val="DFE0E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4057</TotalTime>
  <Words>370</Words>
  <Application>Microsoft Office PowerPoint</Application>
  <PresentationFormat>On-screen Show (4:3)</PresentationFormat>
  <Paragraphs>75</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Corbel</vt:lpstr>
      <vt:lpstr>Times New Roman</vt:lpstr>
      <vt:lpstr>Office Theme</vt:lpstr>
      <vt:lpstr>1_Office Theme</vt:lpstr>
      <vt:lpstr>PowerPoint Presentation</vt:lpstr>
      <vt:lpstr>Methodology </vt:lpstr>
      <vt:lpstr>Primary Ballot</vt:lpstr>
      <vt:lpstr>Image Tests  </vt:lpstr>
      <vt:lpstr>Dems Should Stop Impeachment  </vt:lpstr>
      <vt:lpstr>Ideology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Kay</dc:creator>
  <cp:lastModifiedBy>Frederick Heyn</cp:lastModifiedBy>
  <cp:revision>80</cp:revision>
  <dcterms:created xsi:type="dcterms:W3CDTF">2019-12-03T14:14:53Z</dcterms:created>
  <dcterms:modified xsi:type="dcterms:W3CDTF">2019-12-09T21:22:10Z</dcterms:modified>
</cp:coreProperties>
</file>